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69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08904C-FA0D-44F9-A443-783E27A172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88A1389-2F3D-4816-BCD0-EC9EE893B3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53FC490-8319-4B75-94C1-B5EE730B2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F5E4A-8663-473F-8467-D450E2741012}" type="datetimeFigureOut">
              <a:rPr kumimoji="1" lang="ja-JP" altLang="en-US" smtClean="0"/>
              <a:t>2022/9/5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BAFE473-9493-436F-9F07-FCDED2E1C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EEF2F01-5B1B-4436-9EE0-BAA2ED73A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7A49D-CD2F-4763-9882-448D925B2E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5733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EF97F6-7E77-4FEA-ACC6-6F35A7DDD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8675E8F-214B-4A89-8C5D-0B575F6F0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F2DBF2-92A7-4509-9A38-D23652BC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F5E4A-8663-473F-8467-D450E2741012}" type="datetimeFigureOut">
              <a:rPr kumimoji="1" lang="ja-JP" altLang="en-US" smtClean="0"/>
              <a:t>2022/9/5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1CBE4E6-AB82-41D7-9EE7-9B947E87C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B186A9-51F3-491D-91F7-119A88D4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7A49D-CD2F-4763-9882-448D925B2E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3532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49ADF65-F518-4C38-9C04-7B9D42D21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D8E1600-EE79-4C1D-BFB5-20F3A8EC00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0346EBA-823F-41DF-862F-6559DDA4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F5E4A-8663-473F-8467-D450E2741012}" type="datetimeFigureOut">
              <a:rPr kumimoji="1" lang="ja-JP" altLang="en-US" smtClean="0"/>
              <a:t>2022/9/5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2271733-E4D1-4116-AF5F-535C1A9CE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B0721EF-90F0-4CF5-93C5-C751847FD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7A49D-CD2F-4763-9882-448D925B2E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5315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D9A6BE-3874-43D8-BA65-B142153DA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F8F70F-CE95-4A94-A163-78696949A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D5BEBE2-7A5F-4644-AF6B-571122B74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F5E4A-8663-473F-8467-D450E2741012}" type="datetimeFigureOut">
              <a:rPr kumimoji="1" lang="ja-JP" altLang="en-US" smtClean="0"/>
              <a:t>2022/9/5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821262E-9C2C-4DD5-9E84-4CF38475A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375F3F9-0C46-4926-9DC9-0582B94B6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7A49D-CD2F-4763-9882-448D925B2E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594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2C38AE-E5C2-4FCB-887C-CA2BDA961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897B17F-82E2-4CE6-BFF8-63FD70E46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57BF9-EE40-417B-9951-5B4746F5A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F5E4A-8663-473F-8467-D450E2741012}" type="datetimeFigureOut">
              <a:rPr kumimoji="1" lang="ja-JP" altLang="en-US" smtClean="0"/>
              <a:t>2022/9/5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0FBAC41-E87C-4A95-B58B-3BB2EC2B1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A6F2652-3135-4FA3-AF93-45354F8FD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7A49D-CD2F-4763-9882-448D925B2E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9828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172DBC-450A-4D76-A141-320848522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8049F89-F897-41F4-8687-84E6B33E08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ED670F9-7102-43CA-8A02-6B595105EC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4128CD7-DCD9-4148-8195-F202DEA45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F5E4A-8663-473F-8467-D450E2741012}" type="datetimeFigureOut">
              <a:rPr kumimoji="1" lang="ja-JP" altLang="en-US" smtClean="0"/>
              <a:t>2022/9/5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2A5A96D-835A-4257-8E2F-DE1CE20DA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E69BD53-2C3C-4E3B-B9F7-2E4D1E5E9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7A49D-CD2F-4763-9882-448D925B2E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8555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8C1939-6A05-4819-8227-2C4350113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968286A-11C3-47E9-8461-7C259E673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3523683-3C3D-4591-8E2E-75C065130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6091BF3-4569-4A1A-AA95-69CEEE561D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530EA99-A7E6-46BF-A4FA-D60474852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C95FBE1-AB80-44CE-B30F-74C4C8047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F5E4A-8663-473F-8467-D450E2741012}" type="datetimeFigureOut">
              <a:rPr kumimoji="1" lang="ja-JP" altLang="en-US" smtClean="0"/>
              <a:t>2022/9/5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68D3DB1-E513-4E86-889B-E80884283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F0EB3E9-739F-4CDC-B0F3-76A07C85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7A49D-CD2F-4763-9882-448D925B2E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603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0C9BD9-1B9E-490F-93B0-E8749657D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B7D67FE-F177-45E8-8282-FB8BB61F7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F5E4A-8663-473F-8467-D450E2741012}" type="datetimeFigureOut">
              <a:rPr kumimoji="1" lang="ja-JP" altLang="en-US" smtClean="0"/>
              <a:t>2022/9/5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1FCF20A-DD98-4A1D-AAE2-42558F8F0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25CA2BA-B8E5-421D-A7FD-CC976E09C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7A49D-CD2F-4763-9882-448D925B2E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487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B6629D-7047-409A-815E-68BEAF31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F5E4A-8663-473F-8467-D450E2741012}" type="datetimeFigureOut">
              <a:rPr kumimoji="1" lang="ja-JP" altLang="en-US" smtClean="0"/>
              <a:t>2022/9/5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ED09A9D-47C1-42DE-AB17-13D685BFE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63FA71F-DD1E-4ACD-B093-2190927F7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7A49D-CD2F-4763-9882-448D925B2E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6300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85DCA8-BFA4-4071-97D1-D021BDD29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A870D48-C1A2-4CF0-A568-E1B750917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880884A-ACB6-4DF0-8B1D-E8486440FF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D20C28D-4D42-4EC8-AFC3-FC4C70D2A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F5E4A-8663-473F-8467-D450E2741012}" type="datetimeFigureOut">
              <a:rPr kumimoji="1" lang="ja-JP" altLang="en-US" smtClean="0"/>
              <a:t>2022/9/5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E05CCDA-3BF6-4AEB-AE35-A24D1259A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983CB77-7923-48F4-AF2C-A172187FD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7A49D-CD2F-4763-9882-448D925B2E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5029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FD22FD-8457-4DC1-B335-305624FDE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709DBDE-334F-4038-9DF1-316D1722AC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CE18050-046B-46D0-9479-09728EE7B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AC8D2AD-29D9-4B33-9BA4-43EEAD3B7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F5E4A-8663-473F-8467-D450E2741012}" type="datetimeFigureOut">
              <a:rPr kumimoji="1" lang="ja-JP" altLang="en-US" smtClean="0"/>
              <a:t>2022/9/5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458B3D4-BE59-49EA-8035-6773CCD50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1C69469-1C75-4256-837D-2F777CF3F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7A49D-CD2F-4763-9882-448D925B2E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051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BA47319-65C5-42F4-94AF-9A6E6BFAB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2BBCC72-8AB7-4D64-8FCA-4FC8AA372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6C43EFD-0E9B-4CCD-9961-32EDBF420A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F5E4A-8663-473F-8467-D450E2741012}" type="datetimeFigureOut">
              <a:rPr kumimoji="1" lang="ja-JP" altLang="en-US" smtClean="0"/>
              <a:t>2022/9/5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9F6DE01-E87E-49A8-817F-94034B26DB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8C2EF7A-FD91-472A-B758-D655862F66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7A49D-CD2F-4763-9882-448D925B2E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871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issan-global.com/JP/INNOVATION/DESIGN/DESIGNWORKS/VR-CROSSING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haptx.com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018494-7529-4B56-8B6E-33325D92F76A}"/>
              </a:ext>
            </a:extLst>
          </p:cNvPr>
          <p:cNvSpPr txBox="1"/>
          <p:nvPr/>
        </p:nvSpPr>
        <p:spPr>
          <a:xfrm>
            <a:off x="1210491" y="261256"/>
            <a:ext cx="59827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>
                <a:solidFill>
                  <a:srgbClr val="0066FF"/>
                </a:solidFill>
              </a:rPr>
              <a:t>メタバース</a:t>
            </a:r>
            <a:endParaRPr kumimoji="1" lang="en-US" altLang="ja-JP" sz="3600">
              <a:solidFill>
                <a:srgbClr val="0066FF"/>
              </a:solidFill>
            </a:endParaRPr>
          </a:p>
          <a:p>
            <a:r>
              <a:rPr kumimoji="1" lang="ja-JP" altLang="en-US" sz="2400">
                <a:solidFill>
                  <a:srgbClr val="0066FF"/>
                </a:solidFill>
              </a:rPr>
              <a:t>メタ</a:t>
            </a:r>
            <a:r>
              <a:rPr kumimoji="1" lang="ja-JP" altLang="en-US" sz="2400"/>
              <a:t>（超越した）　ユニ</a:t>
            </a:r>
            <a:r>
              <a:rPr kumimoji="1" lang="ja-JP" altLang="en-US" sz="2400">
                <a:solidFill>
                  <a:srgbClr val="0066FF"/>
                </a:solidFill>
              </a:rPr>
              <a:t>バース</a:t>
            </a:r>
            <a:r>
              <a:rPr kumimoji="1" lang="ja-JP" altLang="en-US" sz="2400"/>
              <a:t>（宇宙）の合成語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1C61852-427F-42FF-AEAB-3C1493CA6118}"/>
              </a:ext>
            </a:extLst>
          </p:cNvPr>
          <p:cNvSpPr txBox="1"/>
          <p:nvPr/>
        </p:nvSpPr>
        <p:spPr>
          <a:xfrm>
            <a:off x="8125097" y="261256"/>
            <a:ext cx="3614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>
                <a:latin typeface="+mn-ea"/>
              </a:rPr>
              <a:t>3</a:t>
            </a:r>
            <a:r>
              <a:rPr kumimoji="1" lang="ja-JP" altLang="en-US" sz="2800">
                <a:latin typeface="+mn-ea"/>
              </a:rPr>
              <a:t>次元のインターネット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3D9D0AF-8114-4970-9607-2EA4DFD02874}"/>
              </a:ext>
            </a:extLst>
          </p:cNvPr>
          <p:cNvCxnSpPr>
            <a:endCxn id="5" idx="1"/>
          </p:cNvCxnSpPr>
          <p:nvPr/>
        </p:nvCxnSpPr>
        <p:spPr>
          <a:xfrm>
            <a:off x="5442857" y="592183"/>
            <a:ext cx="256902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4B0DC56-8133-4657-BECC-0E2660DAF088}"/>
              </a:ext>
            </a:extLst>
          </p:cNvPr>
          <p:cNvSpPr txBox="1"/>
          <p:nvPr/>
        </p:nvSpPr>
        <p:spPr>
          <a:xfrm>
            <a:off x="357051" y="1332550"/>
            <a:ext cx="103719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>
                <a:solidFill>
                  <a:srgbClr val="00B050"/>
                </a:solidFill>
                <a:latin typeface="+mn-ea"/>
              </a:rPr>
              <a:t>定義</a:t>
            </a:r>
            <a:endParaRPr kumimoji="1" lang="en-US" altLang="ja-JP" sz="2800">
              <a:solidFill>
                <a:srgbClr val="00B050"/>
              </a:solidFill>
              <a:latin typeface="+mn-ea"/>
            </a:endParaRPr>
          </a:p>
          <a:p>
            <a:r>
              <a:rPr lang="en-US" altLang="ja-JP" sz="2800">
                <a:latin typeface="+mn-ea"/>
              </a:rPr>
              <a:t>	</a:t>
            </a:r>
            <a:r>
              <a:rPr lang="ja-JP" altLang="en-US" sz="2800">
                <a:latin typeface="+mn-ea"/>
              </a:rPr>
              <a:t>・永続的である</a:t>
            </a:r>
            <a:endParaRPr lang="en-US" altLang="ja-JP" sz="2800">
              <a:latin typeface="+mn-ea"/>
            </a:endParaRPr>
          </a:p>
          <a:p>
            <a:r>
              <a:rPr kumimoji="1" lang="en-US" altLang="ja-JP" sz="2800">
                <a:latin typeface="+mn-ea"/>
              </a:rPr>
              <a:t>	</a:t>
            </a:r>
            <a:r>
              <a:rPr kumimoji="1" lang="ja-JP" altLang="en-US" sz="2800">
                <a:latin typeface="+mn-ea"/>
              </a:rPr>
              <a:t>・同時参加人数無制限</a:t>
            </a:r>
            <a:endParaRPr kumimoji="1" lang="en-US" altLang="ja-JP" sz="2800">
              <a:latin typeface="+mn-ea"/>
            </a:endParaRPr>
          </a:p>
          <a:p>
            <a:r>
              <a:rPr lang="en-US" altLang="ja-JP" sz="2800">
                <a:latin typeface="+mn-ea"/>
              </a:rPr>
              <a:t>	</a:t>
            </a:r>
            <a:r>
              <a:rPr lang="ja-JP" altLang="en-US" sz="2800">
                <a:latin typeface="+mn-ea"/>
              </a:rPr>
              <a:t>・複数のプラットフォームが相互リンク</a:t>
            </a:r>
            <a:endParaRPr lang="en-US" altLang="ja-JP" sz="2800">
              <a:latin typeface="+mn-ea"/>
            </a:endParaRPr>
          </a:p>
          <a:p>
            <a:r>
              <a:rPr kumimoji="1" lang="en-US" altLang="ja-JP" sz="2800">
                <a:latin typeface="+mn-ea"/>
              </a:rPr>
              <a:t>	</a:t>
            </a:r>
            <a:r>
              <a:rPr kumimoji="1" lang="ja-JP" altLang="en-US" sz="2800">
                <a:latin typeface="+mn-ea"/>
              </a:rPr>
              <a:t>・現実と異なるアイデンティティが持てる</a:t>
            </a:r>
          </a:p>
        </p:txBody>
      </p:sp>
      <p:graphicFrame>
        <p:nvGraphicFramePr>
          <p:cNvPr id="10" name="表 10">
            <a:extLst>
              <a:ext uri="{FF2B5EF4-FFF2-40B4-BE49-F238E27FC236}">
                <a16:creationId xmlns:a16="http://schemas.microsoft.com/office/drawing/2014/main" id="{2E62C50D-53C4-4D40-B91C-96FA402D76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722092"/>
              </p:ext>
            </p:extLst>
          </p:nvPr>
        </p:nvGraphicFramePr>
        <p:xfrm>
          <a:off x="452845" y="3853544"/>
          <a:ext cx="11120846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60423">
                  <a:extLst>
                    <a:ext uri="{9D8B030D-6E8A-4147-A177-3AD203B41FA5}">
                      <a16:colId xmlns:a16="http://schemas.microsoft.com/office/drawing/2014/main" val="42600839"/>
                    </a:ext>
                  </a:extLst>
                </a:gridCol>
                <a:gridCol w="5560423">
                  <a:extLst>
                    <a:ext uri="{9D8B030D-6E8A-4147-A177-3AD203B41FA5}">
                      <a16:colId xmlns:a16="http://schemas.microsoft.com/office/drawing/2014/main" val="31507405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/>
                        <a:t>クローズドメタバース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/>
                        <a:t>オープンメタバース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177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/>
                        <a:t>1</a:t>
                      </a:r>
                      <a:r>
                        <a:rPr kumimoji="1" lang="ja-JP" altLang="en-US" sz="2400"/>
                        <a:t>社単独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/>
                        <a:t>複数のサービス間で相互運用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570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/>
                        <a:t>提供者の意向反映可能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/>
                        <a:t>サービス提供者が不明確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508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/>
                        <a:t>技術的な困難点少ない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/>
                        <a:t>技術的なハードル高い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316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/>
                        <a:t>データの永続性等の懸念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/>
                        <a:t>データの永続性担保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603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/>
                        <a:t>ステークホルダー巻き込みに時間要する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805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934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A58BA3C-9052-494E-83D7-91232DA6CC0A}"/>
              </a:ext>
            </a:extLst>
          </p:cNvPr>
          <p:cNvSpPr txBox="1"/>
          <p:nvPr/>
        </p:nvSpPr>
        <p:spPr>
          <a:xfrm>
            <a:off x="139849" y="558373"/>
            <a:ext cx="117821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/>
              <a:t>活用分野</a:t>
            </a:r>
            <a:endParaRPr lang="en-US" altLang="ja-JP" sz="2800"/>
          </a:p>
          <a:p>
            <a:r>
              <a:rPr lang="ja-JP" altLang="en-US" sz="2800"/>
              <a:t>　　・ゲーム</a:t>
            </a:r>
            <a:endParaRPr lang="en-US" altLang="ja-JP" sz="2800"/>
          </a:p>
          <a:p>
            <a:r>
              <a:rPr lang="ja-JP" altLang="en-US" sz="2800"/>
              <a:t>　　・</a:t>
            </a:r>
            <a:r>
              <a:rPr lang="en-US" altLang="ja-JP" sz="2800"/>
              <a:t>SNS</a:t>
            </a:r>
            <a:r>
              <a:rPr lang="ja-JP" altLang="en-US" sz="2800"/>
              <a:t>　　　　　　　　　　次世代</a:t>
            </a:r>
            <a:r>
              <a:rPr lang="en-US" altLang="ja-JP" sz="2800"/>
              <a:t>SNS</a:t>
            </a:r>
          </a:p>
          <a:p>
            <a:r>
              <a:rPr lang="ja-JP" altLang="en-US" sz="2800"/>
              <a:t>　　・エンタメ　　　　　　　　音楽ライブやスポーツ、観光</a:t>
            </a:r>
            <a:endParaRPr lang="en-US" altLang="ja-JP" sz="2800"/>
          </a:p>
          <a:p>
            <a:r>
              <a:rPr lang="ja-JP" altLang="en-US" sz="2800"/>
              <a:t>　　・エンタープライズ　　製造業のデザインレビュー、医療業界のトレーニング</a:t>
            </a:r>
            <a:endParaRPr lang="en-US" altLang="ja-JP" sz="2800"/>
          </a:p>
          <a:p>
            <a:r>
              <a:rPr lang="ja-JP" altLang="en-US" sz="2800"/>
              <a:t>　　　　　　　　　　　　　　　建物、美術品の購買、車の試乗、災害シミュレーション</a:t>
            </a:r>
            <a:endParaRPr lang="en-US" altLang="ja-JP" sz="280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F5B89F8-07C3-49B9-A116-BF0D9D24927C}"/>
              </a:ext>
            </a:extLst>
          </p:cNvPr>
          <p:cNvSpPr txBox="1"/>
          <p:nvPr/>
        </p:nvSpPr>
        <p:spPr>
          <a:xfrm>
            <a:off x="322216" y="4088123"/>
            <a:ext cx="1159981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/>
              <a:t>バーチャル渋谷</a:t>
            </a:r>
            <a:endParaRPr kumimoji="1" lang="en-US" altLang="ja-JP" sz="2800"/>
          </a:p>
          <a:p>
            <a:endParaRPr lang="en-US" altLang="ja-JP" sz="2800"/>
          </a:p>
          <a:p>
            <a:r>
              <a:rPr kumimoji="1" lang="ja-JP" altLang="en-US" sz="2800"/>
              <a:t>東京ゲームショー</a:t>
            </a:r>
            <a:endParaRPr kumimoji="1" lang="en-US" altLang="ja-JP" sz="2800"/>
          </a:p>
          <a:p>
            <a:endParaRPr lang="en-US" altLang="ja-JP" sz="2800"/>
          </a:p>
          <a:p>
            <a:r>
              <a:rPr kumimoji="1" lang="ja-JP" altLang="en-US" sz="2800"/>
              <a:t>日産バーチャルギャラリー</a:t>
            </a:r>
            <a:r>
              <a:rPr kumimoji="1" lang="ja-JP" altLang="en-US" sz="1600"/>
              <a:t>　</a:t>
            </a:r>
            <a:endParaRPr kumimoji="1" lang="en-US" altLang="ja-JP" sz="1600"/>
          </a:p>
          <a:p>
            <a:r>
              <a:rPr lang="ja-JP" altLang="en-US" sz="1600"/>
              <a:t>　　　　　</a:t>
            </a:r>
            <a:r>
              <a:rPr kumimoji="1" lang="en-US" altLang="ja-JP">
                <a:hlinkClick r:id="rId2"/>
              </a:rPr>
              <a:t>https://www.nissan-global.com/JP/INNOVATION/DESIGN/DESIGNWORKS/VR-CROSSING/</a:t>
            </a:r>
            <a:r>
              <a:rPr kumimoji="1" lang="ja-JP" altLang="en-US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1642379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2F4A247-62C6-4BDF-9057-F9BE3588E549}"/>
              </a:ext>
            </a:extLst>
          </p:cNvPr>
          <p:cNvSpPr txBox="1"/>
          <p:nvPr/>
        </p:nvSpPr>
        <p:spPr>
          <a:xfrm>
            <a:off x="182881" y="505097"/>
            <a:ext cx="719327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>
                <a:solidFill>
                  <a:srgbClr val="FF0000"/>
                </a:solidFill>
                <a:latin typeface="+mn-ea"/>
              </a:rPr>
              <a:t>X</a:t>
            </a:r>
            <a:r>
              <a:rPr kumimoji="1" lang="en-US" altLang="ja-JP" sz="3200">
                <a:latin typeface="+mn-ea"/>
              </a:rPr>
              <a:t>R</a:t>
            </a:r>
            <a:r>
              <a:rPr kumimoji="1" lang="ja-JP" altLang="en-US" sz="3200">
                <a:latin typeface="+mn-ea"/>
              </a:rPr>
              <a:t>：　</a:t>
            </a:r>
            <a:r>
              <a:rPr kumimoji="1" lang="en-US" altLang="ja-JP" sz="3200">
                <a:latin typeface="+mn-ea"/>
              </a:rPr>
              <a:t>VR</a:t>
            </a:r>
            <a:r>
              <a:rPr kumimoji="1" lang="ja-JP" altLang="en-US" sz="3200">
                <a:latin typeface="+mn-ea"/>
              </a:rPr>
              <a:t>、</a:t>
            </a:r>
            <a:r>
              <a:rPr kumimoji="1" lang="en-US" altLang="ja-JP" sz="3200">
                <a:latin typeface="+mn-ea"/>
              </a:rPr>
              <a:t>MR</a:t>
            </a:r>
            <a:r>
              <a:rPr kumimoji="1" lang="ja-JP" altLang="en-US" sz="3200">
                <a:latin typeface="+mn-ea"/>
              </a:rPr>
              <a:t>、</a:t>
            </a:r>
            <a:r>
              <a:rPr kumimoji="1" lang="en-US" altLang="ja-JP" sz="3200">
                <a:latin typeface="+mn-ea"/>
              </a:rPr>
              <a:t>AR</a:t>
            </a:r>
            <a:r>
              <a:rPr kumimoji="1" lang="ja-JP" altLang="en-US" sz="3200">
                <a:latin typeface="+mn-ea"/>
              </a:rPr>
              <a:t>の総称</a:t>
            </a:r>
            <a:endParaRPr kumimoji="1" lang="en-US" altLang="ja-JP" sz="3200">
              <a:latin typeface="+mn-ea"/>
            </a:endParaRPr>
          </a:p>
          <a:p>
            <a:r>
              <a:rPr lang="ja-JP" altLang="en-US" sz="2800">
                <a:latin typeface="+mn-ea"/>
              </a:rPr>
              <a:t>　　</a:t>
            </a:r>
            <a:r>
              <a:rPr lang="en-US" altLang="ja-JP" sz="2800">
                <a:latin typeface="+mn-ea"/>
              </a:rPr>
              <a:t>VR</a:t>
            </a:r>
            <a:r>
              <a:rPr lang="ja-JP" altLang="en-US" sz="2800">
                <a:latin typeface="+mn-ea"/>
              </a:rPr>
              <a:t>（</a:t>
            </a:r>
            <a:r>
              <a:rPr lang="en-US" altLang="ja-JP" sz="2800">
                <a:latin typeface="+mn-ea"/>
              </a:rPr>
              <a:t>Virtual Reality)</a:t>
            </a:r>
            <a:r>
              <a:rPr lang="ja-JP" altLang="en-US" sz="2800">
                <a:latin typeface="+mn-ea"/>
              </a:rPr>
              <a:t>：　仮想現実　　没入型</a:t>
            </a:r>
            <a:endParaRPr lang="en-US" altLang="ja-JP" sz="2800">
              <a:latin typeface="+mn-ea"/>
            </a:endParaRPr>
          </a:p>
          <a:p>
            <a:r>
              <a:rPr lang="en-US" altLang="ja-JP" sz="2800" b="0" i="0">
                <a:effectLst/>
                <a:latin typeface="+mn-ea"/>
              </a:rPr>
              <a:t>      </a:t>
            </a:r>
            <a:r>
              <a:rPr lang="ja-JP" altLang="en-US" sz="2000" b="0" i="0">
                <a:effectLst/>
                <a:latin typeface="Arial" panose="020B0604020202020204" pitchFamily="34" charset="0"/>
              </a:rPr>
              <a:t>現物・実物（オリジナル）ではないが</a:t>
            </a:r>
            <a:r>
              <a:rPr lang="ja-JP" altLang="en-US" sz="2000" b="0" i="0" u="none" strike="noStrike">
                <a:effectLst/>
                <a:latin typeface="Arial" panose="020B0604020202020204" pitchFamily="34" charset="0"/>
              </a:rPr>
              <a:t>機能</a:t>
            </a:r>
            <a:r>
              <a:rPr lang="ja-JP" altLang="en-US" sz="2000" b="0" i="0">
                <a:effectLst/>
                <a:latin typeface="Arial" panose="020B0604020202020204" pitchFamily="34" charset="0"/>
              </a:rPr>
              <a:t>としての</a:t>
            </a:r>
            <a:r>
              <a:rPr lang="ja-JP" altLang="en-US" sz="2000" b="0" i="0" u="none" strike="noStrike">
                <a:effectLst/>
                <a:latin typeface="Arial" panose="020B0604020202020204" pitchFamily="34" charset="0"/>
              </a:rPr>
              <a:t>本質</a:t>
            </a:r>
            <a:r>
              <a:rPr lang="ja-JP" altLang="en-US" sz="2000" b="0" i="0">
                <a:effectLst/>
                <a:latin typeface="Arial" panose="020B0604020202020204" pitchFamily="34" charset="0"/>
              </a:rPr>
              <a:t>は同じ</a:t>
            </a:r>
            <a:endParaRPr lang="en-US" altLang="ja-JP" sz="2000" b="0" i="0">
              <a:effectLst/>
              <a:latin typeface="Arial" panose="020B0604020202020204" pitchFamily="34" charset="0"/>
            </a:endParaRPr>
          </a:p>
          <a:p>
            <a:r>
              <a:rPr lang="ja-JP" altLang="en-US" sz="2000">
                <a:latin typeface="Arial" panose="020B0604020202020204" pitchFamily="34" charset="0"/>
              </a:rPr>
              <a:t>　　　　</a:t>
            </a:r>
            <a:r>
              <a:rPr lang="ja-JP" altLang="en-US" sz="2000" b="0" i="0">
                <a:effectLst/>
                <a:latin typeface="Arial" panose="020B0604020202020204" pitchFamily="34" charset="0"/>
              </a:rPr>
              <a:t>であるような</a:t>
            </a:r>
            <a:r>
              <a:rPr lang="ja-JP" altLang="en-US" sz="2000" b="0" i="0" u="none" strike="noStrike">
                <a:effectLst/>
                <a:latin typeface="Arial" panose="020B0604020202020204" pitchFamily="34" charset="0"/>
              </a:rPr>
              <a:t>環境</a:t>
            </a:r>
            <a:r>
              <a:rPr lang="ja-JP" altLang="en-US" sz="2000" b="0" i="0">
                <a:effectLst/>
                <a:latin typeface="Arial" panose="020B0604020202020204" pitchFamily="34" charset="0"/>
              </a:rPr>
              <a:t>を、ユーザーの</a:t>
            </a:r>
            <a:r>
              <a:rPr lang="ja-JP" altLang="en-US" sz="2000" b="0" i="0" u="none" strike="noStrike">
                <a:effectLst/>
                <a:latin typeface="Arial" panose="020B0604020202020204" pitchFamily="34" charset="0"/>
              </a:rPr>
              <a:t>五感</a:t>
            </a:r>
            <a:r>
              <a:rPr lang="ja-JP" altLang="en-US" sz="2000" b="0" i="0">
                <a:effectLst/>
                <a:latin typeface="Arial" panose="020B0604020202020204" pitchFamily="34" charset="0"/>
              </a:rPr>
              <a:t>を含む</a:t>
            </a:r>
            <a:r>
              <a:rPr lang="ja-JP" altLang="en-US" sz="2000" b="0" i="0" u="none" strike="noStrike">
                <a:effectLst/>
                <a:latin typeface="Arial" panose="020B0604020202020204" pitchFamily="34" charset="0"/>
              </a:rPr>
              <a:t>感覚</a:t>
            </a:r>
            <a:r>
              <a:rPr lang="ja-JP" altLang="en-US" sz="2000" b="0" i="0">
                <a:effectLst/>
                <a:latin typeface="Arial" panose="020B0604020202020204" pitchFamily="34" charset="0"/>
              </a:rPr>
              <a:t>を刺激す</a:t>
            </a:r>
            <a:endParaRPr lang="en-US" altLang="ja-JP" sz="2000" b="0" i="0">
              <a:effectLst/>
              <a:latin typeface="Arial" panose="020B0604020202020204" pitchFamily="34" charset="0"/>
            </a:endParaRPr>
          </a:p>
          <a:p>
            <a:r>
              <a:rPr lang="ja-JP" altLang="en-US" sz="2000">
                <a:latin typeface="Arial" panose="020B0604020202020204" pitchFamily="34" charset="0"/>
              </a:rPr>
              <a:t>　　　　</a:t>
            </a:r>
            <a:r>
              <a:rPr lang="ja-JP" altLang="en-US" sz="2000" b="0" i="0">
                <a:effectLst/>
                <a:latin typeface="Arial" panose="020B0604020202020204" pitchFamily="34" charset="0"/>
              </a:rPr>
              <a:t>ることにより理工学的に作り出す</a:t>
            </a:r>
            <a:r>
              <a:rPr lang="ja-JP" altLang="en-US" sz="2000" b="0" i="0" u="none" strike="noStrike">
                <a:effectLst/>
                <a:latin typeface="Arial" panose="020B0604020202020204" pitchFamily="34" charset="0"/>
              </a:rPr>
              <a:t>技術</a:t>
            </a:r>
            <a:r>
              <a:rPr lang="ja-JP" altLang="en-US" sz="2000" b="0" i="0">
                <a:effectLst/>
                <a:latin typeface="Arial" panose="020B0604020202020204" pitchFamily="34" charset="0"/>
              </a:rPr>
              <a:t>およびその体系。</a:t>
            </a:r>
            <a:endParaRPr lang="en-US" altLang="ja-JP" sz="2000">
              <a:latin typeface="+mn-ea"/>
            </a:endParaRPr>
          </a:p>
          <a:p>
            <a:endParaRPr lang="en-US" altLang="ja-JP" sz="2800">
              <a:latin typeface="+mn-ea"/>
            </a:endParaRPr>
          </a:p>
          <a:p>
            <a:r>
              <a:rPr lang="ja-JP" altLang="en-US" sz="2800">
                <a:latin typeface="+mn-ea"/>
              </a:rPr>
              <a:t>　　</a:t>
            </a:r>
            <a:r>
              <a:rPr lang="en-US" altLang="ja-JP" sz="2800">
                <a:latin typeface="+mn-ea"/>
              </a:rPr>
              <a:t>MR(Mixed Reality)</a:t>
            </a:r>
            <a:r>
              <a:rPr lang="ja-JP" altLang="en-US" sz="2800">
                <a:latin typeface="+mn-ea"/>
              </a:rPr>
              <a:t>：　複合現実</a:t>
            </a:r>
            <a:endParaRPr lang="en-US" altLang="ja-JP" sz="2800">
              <a:latin typeface="+mn-ea"/>
            </a:endParaRPr>
          </a:p>
          <a:p>
            <a:r>
              <a:rPr lang="ja-JP" altLang="en-US" sz="2000" b="1" i="0">
                <a:solidFill>
                  <a:srgbClr val="000000"/>
                </a:solidFill>
                <a:effectLst/>
                <a:latin typeface="ヒラギノ角ゴ Pro W3"/>
              </a:rPr>
              <a:t>           </a:t>
            </a:r>
            <a:r>
              <a:rPr lang="ja-JP" altLang="en-US" sz="2000" i="0">
                <a:solidFill>
                  <a:srgbClr val="000000"/>
                </a:solidFill>
                <a:effectLst/>
                <a:latin typeface="ヒラギノ角ゴ Pro W3"/>
              </a:rPr>
              <a:t>現実世界の形状（部屋の形やテーブルの位置）などをデバ</a:t>
            </a:r>
            <a:endParaRPr lang="en-US" altLang="ja-JP" sz="2000" i="0">
              <a:solidFill>
                <a:srgbClr val="000000"/>
              </a:solidFill>
              <a:effectLst/>
              <a:latin typeface="ヒラギノ角ゴ Pro W3"/>
            </a:endParaRPr>
          </a:p>
          <a:p>
            <a:r>
              <a:rPr lang="ja-JP" altLang="en-US" sz="2000">
                <a:solidFill>
                  <a:srgbClr val="000000"/>
                </a:solidFill>
                <a:latin typeface="ヒラギノ角ゴ Pro W3"/>
              </a:rPr>
              <a:t>　　　　</a:t>
            </a:r>
            <a:r>
              <a:rPr lang="ja-JP" altLang="en-US" sz="2000" i="0">
                <a:solidFill>
                  <a:srgbClr val="000000"/>
                </a:solidFill>
                <a:effectLst/>
                <a:latin typeface="ヒラギノ角ゴ Pro W3"/>
              </a:rPr>
              <a:t>イスが把握し、それらにデジタル映像を ぴったりと重ね合わ</a:t>
            </a:r>
            <a:endParaRPr lang="en-US" altLang="ja-JP" sz="2000" i="0">
              <a:solidFill>
                <a:srgbClr val="000000"/>
              </a:solidFill>
              <a:effectLst/>
              <a:latin typeface="ヒラギノ角ゴ Pro W3"/>
            </a:endParaRPr>
          </a:p>
          <a:p>
            <a:r>
              <a:rPr lang="ja-JP" altLang="en-US" sz="2000">
                <a:solidFill>
                  <a:srgbClr val="000000"/>
                </a:solidFill>
                <a:latin typeface="ヒラギノ角ゴ Pro W3"/>
              </a:rPr>
              <a:t>　　　　</a:t>
            </a:r>
            <a:r>
              <a:rPr lang="ja-JP" altLang="en-US" sz="2000" i="0">
                <a:solidFill>
                  <a:srgbClr val="000000"/>
                </a:solidFill>
                <a:effectLst/>
                <a:latin typeface="ヒラギノ角ゴ Pro W3"/>
              </a:rPr>
              <a:t>せることができます。</a:t>
            </a:r>
            <a:endParaRPr lang="en-US" altLang="ja-JP" sz="2000" i="0">
              <a:solidFill>
                <a:srgbClr val="000000"/>
              </a:solidFill>
              <a:effectLst/>
              <a:latin typeface="ヒラギノ角ゴ Pro W3"/>
            </a:endParaRPr>
          </a:p>
          <a:p>
            <a:endParaRPr lang="en-US" altLang="ja-JP" sz="2000">
              <a:latin typeface="+mn-ea"/>
            </a:endParaRPr>
          </a:p>
          <a:p>
            <a:r>
              <a:rPr lang="ja-JP" altLang="en-US" sz="2800">
                <a:latin typeface="+mn-ea"/>
              </a:rPr>
              <a:t>　　</a:t>
            </a:r>
            <a:r>
              <a:rPr lang="en-US" altLang="ja-JP" sz="2800">
                <a:latin typeface="+mn-ea"/>
              </a:rPr>
              <a:t>AR</a:t>
            </a:r>
            <a:r>
              <a:rPr lang="en-US" altLang="ja-JP" sz="2800">
                <a:latin typeface="+mn-ea"/>
                <a:sym typeface="Wingdings" panose="05000000000000000000" pitchFamily="2" charset="2"/>
              </a:rPr>
              <a:t>(Augmented Reality):</a:t>
            </a:r>
            <a:r>
              <a:rPr lang="ja-JP" altLang="en-US" sz="2800">
                <a:latin typeface="+mn-ea"/>
                <a:sym typeface="Wingdings" panose="05000000000000000000" pitchFamily="2" charset="2"/>
              </a:rPr>
              <a:t>　拡張現実</a:t>
            </a:r>
            <a:endParaRPr lang="en-US" altLang="ja-JP" sz="2800">
              <a:latin typeface="+mn-ea"/>
              <a:sym typeface="Wingdings" panose="05000000000000000000" pitchFamily="2" charset="2"/>
            </a:endParaRPr>
          </a:p>
          <a:p>
            <a:r>
              <a:rPr lang="ja-JP" altLang="en-US" sz="2000" b="0" i="0">
                <a:solidFill>
                  <a:srgbClr val="000000"/>
                </a:solidFill>
                <a:effectLst/>
                <a:latin typeface="ヒラギノ角ゴ Pro W3"/>
              </a:rPr>
              <a:t>            視界を透過するゴーグルを用い、現実世界の情報に重ね合</a:t>
            </a:r>
            <a:endParaRPr lang="en-US" altLang="ja-JP" sz="2000" b="0" i="0">
              <a:solidFill>
                <a:srgbClr val="000000"/>
              </a:solidFill>
              <a:effectLst/>
              <a:latin typeface="ヒラギノ角ゴ Pro W3"/>
            </a:endParaRPr>
          </a:p>
          <a:p>
            <a:r>
              <a:rPr lang="ja-JP" altLang="en-US" sz="2000">
                <a:solidFill>
                  <a:srgbClr val="000000"/>
                </a:solidFill>
                <a:latin typeface="ヒラギノ角ゴ Pro W3"/>
              </a:rPr>
              <a:t>　　　　</a:t>
            </a:r>
            <a:r>
              <a:rPr lang="ja-JP" altLang="en-US" sz="2000" b="0" i="0">
                <a:solidFill>
                  <a:srgbClr val="000000"/>
                </a:solidFill>
                <a:effectLst/>
                <a:latin typeface="ヒラギノ角ゴ Pro W3"/>
              </a:rPr>
              <a:t>わせる形で、デジタル情報を表示します。</a:t>
            </a:r>
            <a:r>
              <a:rPr kumimoji="1" lang="ja-JP" altLang="en-US" sz="2800">
                <a:latin typeface="+mn-ea"/>
              </a:rPr>
              <a:t>　　　　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E6E0C9D-26AE-4FB7-B1E2-AE75D575D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857" y="4949874"/>
            <a:ext cx="3099843" cy="176280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1AAA1E5-A002-4430-A741-150BF9176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043" y="596986"/>
            <a:ext cx="3123655" cy="172719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8E9434CE-E3AE-4044-BF62-870E7CB38D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7043" y="2619103"/>
            <a:ext cx="2960914" cy="220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52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147C4E0-BEF8-427B-8EC4-0FEC4DE228E0}"/>
              </a:ext>
            </a:extLst>
          </p:cNvPr>
          <p:cNvSpPr txBox="1"/>
          <p:nvPr/>
        </p:nvSpPr>
        <p:spPr>
          <a:xfrm>
            <a:off x="444137" y="278674"/>
            <a:ext cx="108770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>
                <a:latin typeface="+mn-ea"/>
              </a:rPr>
              <a:t>NFT(</a:t>
            </a:r>
            <a:r>
              <a:rPr lang="en-US" altLang="ja-JP" sz="2800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Non-Fungible Token</a:t>
            </a:r>
            <a:r>
              <a:rPr kumimoji="1" lang="ja-JP" altLang="en-US" sz="2800">
                <a:latin typeface="+mn-ea"/>
              </a:rPr>
              <a:t>）：　非代替性トークン</a:t>
            </a:r>
            <a:endParaRPr kumimoji="1" lang="en-US" altLang="ja-JP" sz="2800">
              <a:latin typeface="+mn-ea"/>
            </a:endParaRPr>
          </a:p>
          <a:p>
            <a:r>
              <a:rPr lang="ja-JP" altLang="en-US" sz="2800">
                <a:latin typeface="+mn-ea"/>
              </a:rPr>
              <a:t>　　</a:t>
            </a:r>
            <a:r>
              <a:rPr lang="ja-JP" altLang="en-US" sz="2800" b="0" i="0">
                <a:effectLst/>
                <a:latin typeface="Arial" panose="020B0604020202020204" pitchFamily="34" charset="0"/>
              </a:rPr>
              <a:t>ブロックチェーン</a:t>
            </a:r>
            <a:r>
              <a:rPr lang="ja-JP" altLang="en-US" sz="2800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上に記録される一意で代替不可能なデータ単位</a:t>
            </a:r>
            <a:endParaRPr lang="en-US" altLang="ja-JP" sz="2800" b="0" i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kumimoji="1" lang="ja-JP" altLang="en-US" sz="2800">
                <a:solidFill>
                  <a:srgbClr val="202122"/>
                </a:solidFill>
                <a:latin typeface="Arial" panose="020B0604020202020204" pitchFamily="34" charset="0"/>
              </a:rPr>
              <a:t>　　　　→</a:t>
            </a:r>
            <a:r>
              <a:rPr lang="ja-JP" altLang="en-US" sz="2800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デジタル台帳上に記録されている売買可能なデータ単位</a:t>
            </a:r>
            <a:endParaRPr lang="en-US" altLang="ja-JP" sz="2800" b="0" i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kumimoji="1" lang="en-US" altLang="ja-JP" sz="280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ja-JP" altLang="en-US" sz="2800">
                <a:solidFill>
                  <a:srgbClr val="202122"/>
                </a:solidFill>
                <a:latin typeface="Arial" panose="020B0604020202020204" pitchFamily="34" charset="0"/>
              </a:rPr>
              <a:t>　　メタバースで作製した土地やアイテムを売買</a:t>
            </a:r>
            <a:endParaRPr kumimoji="1" lang="ja-JP" altLang="en-US" sz="2800">
              <a:latin typeface="+mn-ea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876317F-C35E-4AFC-AE17-6A424ACF3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725" y="2800909"/>
            <a:ext cx="5432792" cy="339549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8B78BF7-543F-4F6C-BB49-6452536DD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725" y="2800909"/>
            <a:ext cx="5295754" cy="292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1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9D0EDDB-1D14-41F1-ADB6-284CA46E3811}"/>
              </a:ext>
            </a:extLst>
          </p:cNvPr>
          <p:cNvSpPr txBox="1"/>
          <p:nvPr/>
        </p:nvSpPr>
        <p:spPr>
          <a:xfrm>
            <a:off x="487680" y="304800"/>
            <a:ext cx="11704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/>
              <a:t>ハプティクス技術</a:t>
            </a:r>
            <a:endParaRPr kumimoji="1" lang="en-US" altLang="ja-JP" sz="2800"/>
          </a:p>
          <a:p>
            <a:r>
              <a:rPr lang="ja-JP" altLang="en-US" sz="2800"/>
              <a:t>　</a:t>
            </a:r>
            <a:r>
              <a:rPr lang="ja-JP" altLang="en-US" sz="2800" b="0" i="0">
                <a:solidFill>
                  <a:srgbClr val="333333"/>
                </a:solidFill>
                <a:effectLst/>
                <a:latin typeface="NotoSansCJKjp"/>
              </a:rPr>
              <a:t>「実際にモノに触れているような感触」をフィードバックする技術</a:t>
            </a:r>
            <a:endParaRPr lang="en-US" altLang="ja-JP" sz="2800" b="0" i="0">
              <a:solidFill>
                <a:srgbClr val="333333"/>
              </a:solidFill>
              <a:effectLst/>
              <a:latin typeface="NotoSansCJKjp"/>
            </a:endParaRPr>
          </a:p>
          <a:p>
            <a:endParaRPr kumimoji="1" lang="en-US" altLang="ja-JP" sz="2800">
              <a:solidFill>
                <a:srgbClr val="333333"/>
              </a:solidFill>
              <a:latin typeface="NotoSansCJKjp"/>
            </a:endParaRPr>
          </a:p>
          <a:p>
            <a:r>
              <a:rPr lang="ja-JP" altLang="en-US" sz="2800" b="0" i="0">
                <a:solidFill>
                  <a:srgbClr val="333333"/>
                </a:solidFill>
                <a:effectLst/>
                <a:latin typeface="NotoSansCJKjp"/>
              </a:rPr>
              <a:t>空中ハプティクス（超音波ハプティクス）</a:t>
            </a:r>
            <a:endParaRPr kumimoji="1" lang="ja-JP" altLang="en-US" sz="280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DE6D153-0C68-4CF7-81EF-6F77B4380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" y="2294853"/>
            <a:ext cx="5070294" cy="348024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F131167-19D3-462F-8E1E-C25106827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999" y="2294853"/>
            <a:ext cx="6140686" cy="336571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AC8E495-9EFD-48BA-8A60-4D66F6FAB492}"/>
              </a:ext>
            </a:extLst>
          </p:cNvPr>
          <p:cNvSpPr txBox="1"/>
          <p:nvPr/>
        </p:nvSpPr>
        <p:spPr>
          <a:xfrm>
            <a:off x="5721532" y="5834742"/>
            <a:ext cx="280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出典：</a:t>
            </a:r>
            <a:r>
              <a:rPr kumimoji="1" lang="en-US" altLang="ja-JP">
                <a:hlinkClick r:id="rId4"/>
              </a:rPr>
              <a:t>https://haptx.com/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3908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8466ADD-C7F3-41DE-B1EE-2FCEB0526A52}"/>
              </a:ext>
            </a:extLst>
          </p:cNvPr>
          <p:cNvSpPr txBox="1"/>
          <p:nvPr/>
        </p:nvSpPr>
        <p:spPr>
          <a:xfrm>
            <a:off x="5954840" y="676002"/>
            <a:ext cx="246452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2800">
                <a:solidFill>
                  <a:srgbClr val="0066FF"/>
                </a:solidFill>
              </a:rPr>
              <a:t>デジタルツイン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83F8471-7AA9-4021-8873-5E59F51F2DCD}"/>
              </a:ext>
            </a:extLst>
          </p:cNvPr>
          <p:cNvSpPr txBox="1"/>
          <p:nvPr/>
        </p:nvSpPr>
        <p:spPr>
          <a:xfrm>
            <a:off x="1866580" y="688456"/>
            <a:ext cx="168510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/>
              <a:t>現実社会</a:t>
            </a: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A8EEBFD1-C737-456E-BC58-9DAF09FDE31A}"/>
              </a:ext>
            </a:extLst>
          </p:cNvPr>
          <p:cNvCxnSpPr>
            <a:cxnSpLocks/>
          </p:cNvCxnSpPr>
          <p:nvPr/>
        </p:nvCxnSpPr>
        <p:spPr>
          <a:xfrm flipH="1">
            <a:off x="3574869" y="1091645"/>
            <a:ext cx="232518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D661922-5EED-4D9A-A2D9-DED04F09E9E6}"/>
              </a:ext>
            </a:extLst>
          </p:cNvPr>
          <p:cNvSpPr txBox="1"/>
          <p:nvPr/>
        </p:nvSpPr>
        <p:spPr>
          <a:xfrm>
            <a:off x="3671688" y="1199222"/>
            <a:ext cx="2325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/>
              <a:t>フィードバック</a:t>
            </a: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DA793796-1CEC-4ECD-9B32-1088D392920F}"/>
              </a:ext>
            </a:extLst>
          </p:cNvPr>
          <p:cNvCxnSpPr>
            <a:cxnSpLocks/>
          </p:cNvCxnSpPr>
          <p:nvPr/>
        </p:nvCxnSpPr>
        <p:spPr>
          <a:xfrm>
            <a:off x="3574869" y="824497"/>
            <a:ext cx="232518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033E056-5D61-4159-AB12-6714F1E7506B}"/>
              </a:ext>
            </a:extLst>
          </p:cNvPr>
          <p:cNvSpPr txBox="1"/>
          <p:nvPr/>
        </p:nvSpPr>
        <p:spPr>
          <a:xfrm>
            <a:off x="3814867" y="295740"/>
            <a:ext cx="2038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/>
              <a:t>センシング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2CA3EA20-D2A3-4C14-ADCB-95F37CB25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428" y="1830018"/>
            <a:ext cx="8324825" cy="498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18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9">
            <a:extLst>
              <a:ext uri="{FF2B5EF4-FFF2-40B4-BE49-F238E27FC236}">
                <a16:creationId xmlns:a16="http://schemas.microsoft.com/office/drawing/2014/main" id="{30CD98A6-1CF0-4688-98B3-9F264B176E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628675"/>
              </p:ext>
            </p:extLst>
          </p:nvPr>
        </p:nvGraphicFramePr>
        <p:xfrm>
          <a:off x="319142" y="3830619"/>
          <a:ext cx="11553713" cy="3078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88659">
                  <a:extLst>
                    <a:ext uri="{9D8B030D-6E8A-4147-A177-3AD203B41FA5}">
                      <a16:colId xmlns:a16="http://schemas.microsoft.com/office/drawing/2014/main" val="769929230"/>
                    </a:ext>
                  </a:extLst>
                </a:gridCol>
                <a:gridCol w="4306645">
                  <a:extLst>
                    <a:ext uri="{9D8B030D-6E8A-4147-A177-3AD203B41FA5}">
                      <a16:colId xmlns:a16="http://schemas.microsoft.com/office/drawing/2014/main" val="3692553956"/>
                    </a:ext>
                  </a:extLst>
                </a:gridCol>
                <a:gridCol w="3858409">
                  <a:extLst>
                    <a:ext uri="{9D8B030D-6E8A-4147-A177-3AD203B41FA5}">
                      <a16:colId xmlns:a16="http://schemas.microsoft.com/office/drawing/2014/main" val="20933161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80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>
                          <a:latin typeface="+mn-ea"/>
                          <a:ea typeface="+mn-ea"/>
                        </a:rPr>
                        <a:t>CPU</a:t>
                      </a:r>
                      <a:endParaRPr kumimoji="1" lang="ja-JP" altLang="en-US" sz="280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>
                          <a:latin typeface="+mn-ea"/>
                          <a:ea typeface="+mn-ea"/>
                        </a:rPr>
                        <a:t>GPU</a:t>
                      </a:r>
                      <a:endParaRPr kumimoji="1" lang="ja-JP" altLang="en-US" sz="280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068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+mn-ea"/>
                          <a:ea typeface="+mn-ea"/>
                        </a:rPr>
                        <a:t>主な役割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+mn-ea"/>
                          <a:ea typeface="+mn-ea"/>
                        </a:rPr>
                        <a:t>コンピュータ全体の計算処理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+mn-ea"/>
                          <a:ea typeface="+mn-ea"/>
                        </a:rPr>
                        <a:t>画像処理に必要な計算処理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2465938"/>
                  </a:ext>
                </a:extLst>
              </a:tr>
              <a:tr h="1027233"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+mn-ea"/>
                          <a:ea typeface="+mn-ea"/>
                        </a:rPr>
                        <a:t>得意とする計算処理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>
                          <a:latin typeface="+mn-ea"/>
                          <a:ea typeface="+mn-ea"/>
                        </a:rPr>
                        <a:t>OS   I/O  GPU</a:t>
                      </a:r>
                      <a:r>
                        <a:rPr kumimoji="1" lang="ja-JP" altLang="en-US" sz="2400">
                          <a:latin typeface="+mn-ea"/>
                          <a:ea typeface="+mn-ea"/>
                        </a:rPr>
                        <a:t>制御などの</a:t>
                      </a:r>
                      <a:endParaRPr kumimoji="1" lang="en-US" altLang="ja-JP" sz="240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2400">
                          <a:latin typeface="+mn-ea"/>
                          <a:ea typeface="+mn-ea"/>
                        </a:rPr>
                        <a:t>連続的な計算処理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+mn-ea"/>
                          <a:ea typeface="+mn-ea"/>
                        </a:rPr>
                        <a:t>３</a:t>
                      </a:r>
                      <a:r>
                        <a:rPr kumimoji="1" lang="en-US" altLang="ja-JP" sz="2400">
                          <a:latin typeface="+mn-ea"/>
                          <a:ea typeface="+mn-ea"/>
                        </a:rPr>
                        <a:t>D</a:t>
                      </a:r>
                      <a:r>
                        <a:rPr kumimoji="1" lang="ja-JP" altLang="en-US" sz="2400">
                          <a:latin typeface="+mn-ea"/>
                          <a:ea typeface="+mn-ea"/>
                        </a:rPr>
                        <a:t>グラフィックスの描画</a:t>
                      </a:r>
                      <a:endParaRPr kumimoji="1" lang="en-US" altLang="ja-JP" sz="240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2400">
                          <a:latin typeface="+mn-ea"/>
                          <a:ea typeface="+mn-ea"/>
                        </a:rPr>
                        <a:t>科学技術計算などの並列的な計算処理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159995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+mn-ea"/>
                          <a:ea typeface="+mn-ea"/>
                        </a:rPr>
                        <a:t>仕事の質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+mn-ea"/>
                          <a:ea typeface="+mn-ea"/>
                        </a:rPr>
                        <a:t>複雑な仕事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+mn-ea"/>
                          <a:ea typeface="+mn-ea"/>
                        </a:rPr>
                        <a:t>定型的な仕事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860982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+mn-ea"/>
                          <a:ea typeface="+mn-ea"/>
                        </a:rPr>
                        <a:t>演算器の数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+mn-ea"/>
                          <a:ea typeface="+mn-ea"/>
                        </a:rPr>
                        <a:t>演算器少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+mn-ea"/>
                          <a:ea typeface="+mn-ea"/>
                        </a:rPr>
                        <a:t>演算器多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06210210"/>
                  </a:ext>
                </a:extLst>
              </a:tr>
            </a:tbl>
          </a:graphicData>
        </a:graphic>
      </p:graphicFrame>
      <p:pic>
        <p:nvPicPr>
          <p:cNvPr id="4" name="図 3">
            <a:extLst>
              <a:ext uri="{FF2B5EF4-FFF2-40B4-BE49-F238E27FC236}">
                <a16:creationId xmlns:a16="http://schemas.microsoft.com/office/drawing/2014/main" id="{D32A3A61-5E12-4DB9-8745-434EDB52D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327" y="44620"/>
            <a:ext cx="6092583" cy="387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80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495</Words>
  <Application>Microsoft Office PowerPoint</Application>
  <PresentationFormat>ワイド画面</PresentationFormat>
  <Paragraphs>75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5" baseType="lpstr">
      <vt:lpstr>ＭＳ Ｐゴシック</vt:lpstr>
      <vt:lpstr>NotoSansCJKjp</vt:lpstr>
      <vt:lpstr>ヒラギノ角ゴ Pro W3</vt:lpstr>
      <vt:lpstr>Arial</vt:lpstr>
      <vt:lpstr>Arial</vt:lpstr>
      <vt:lpstr>Calibri</vt:lpstr>
      <vt:lpstr>Cambria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terumo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Ushizawa Norihiko2</dc:creator>
  <cp:lastModifiedBy>Ushizawa Norihiko2</cp:lastModifiedBy>
  <cp:revision>22</cp:revision>
  <dcterms:created xsi:type="dcterms:W3CDTF">2022-09-05T02:18:08Z</dcterms:created>
  <dcterms:modified xsi:type="dcterms:W3CDTF">2022-09-05T06:13:17Z</dcterms:modified>
</cp:coreProperties>
</file>