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FFFFCC"/>
    <a:srgbClr val="FF66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15" autoAdjust="0"/>
  </p:normalViewPr>
  <p:slideViewPr>
    <p:cSldViewPr>
      <p:cViewPr varScale="1">
        <p:scale>
          <a:sx n="83" d="100"/>
          <a:sy n="83" d="100"/>
        </p:scale>
        <p:origin x="-1354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9AD88-298A-4111-B243-51FB1031833E}" type="datetimeFigureOut">
              <a:rPr kumimoji="1" lang="ja-JP" altLang="en-US" smtClean="0"/>
              <a:pPr/>
              <a:t>2019/9/6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FDD0E-800F-474D-90BD-A5EE120B29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433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FD44-401C-491E-840E-ADD01B01EE94}" type="datetimeFigureOut">
              <a:rPr kumimoji="1" lang="ja-JP" altLang="en-US" smtClean="0"/>
              <a:pPr/>
              <a:t>2019/9/6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A0A4-1B24-40ED-9963-A74684A763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27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FD44-401C-491E-840E-ADD01B01EE94}" type="datetimeFigureOut">
              <a:rPr kumimoji="1" lang="ja-JP" altLang="en-US" smtClean="0"/>
              <a:pPr/>
              <a:t>2019/9/6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A0A4-1B24-40ED-9963-A74684A763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171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FD44-401C-491E-840E-ADD01B01EE94}" type="datetimeFigureOut">
              <a:rPr kumimoji="1" lang="ja-JP" altLang="en-US" smtClean="0"/>
              <a:pPr/>
              <a:t>2019/9/6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A0A4-1B24-40ED-9963-A74684A763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23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FD44-401C-491E-840E-ADD01B01EE94}" type="datetimeFigureOut">
              <a:rPr kumimoji="1" lang="ja-JP" altLang="en-US" smtClean="0"/>
              <a:pPr/>
              <a:t>2019/9/6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A0A4-1B24-40ED-9963-A74684A763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7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FD44-401C-491E-840E-ADD01B01EE94}" type="datetimeFigureOut">
              <a:rPr kumimoji="1" lang="ja-JP" altLang="en-US" smtClean="0"/>
              <a:pPr/>
              <a:t>2019/9/6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A0A4-1B24-40ED-9963-A74684A763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641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FD44-401C-491E-840E-ADD01B01EE94}" type="datetimeFigureOut">
              <a:rPr kumimoji="1" lang="ja-JP" altLang="en-US" smtClean="0"/>
              <a:pPr/>
              <a:t>2019/9/6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A0A4-1B24-40ED-9963-A74684A763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442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FD44-401C-491E-840E-ADD01B01EE94}" type="datetimeFigureOut">
              <a:rPr kumimoji="1" lang="ja-JP" altLang="en-US" smtClean="0"/>
              <a:pPr/>
              <a:t>2019/9/6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A0A4-1B24-40ED-9963-A74684A763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27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FD44-401C-491E-840E-ADD01B01EE94}" type="datetimeFigureOut">
              <a:rPr kumimoji="1" lang="ja-JP" altLang="en-US" smtClean="0"/>
              <a:pPr/>
              <a:t>2019/9/6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A0A4-1B24-40ED-9963-A74684A763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97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FD44-401C-491E-840E-ADD01B01EE94}" type="datetimeFigureOut">
              <a:rPr kumimoji="1" lang="ja-JP" altLang="en-US" smtClean="0"/>
              <a:pPr/>
              <a:t>2019/9/6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A0A4-1B24-40ED-9963-A74684A763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83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FD44-401C-491E-840E-ADD01B01EE94}" type="datetimeFigureOut">
              <a:rPr kumimoji="1" lang="ja-JP" altLang="en-US" smtClean="0"/>
              <a:pPr/>
              <a:t>2019/9/6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A0A4-1B24-40ED-9963-A74684A763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66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FD44-401C-491E-840E-ADD01B01EE94}" type="datetimeFigureOut">
              <a:rPr kumimoji="1" lang="ja-JP" altLang="en-US" smtClean="0"/>
              <a:pPr/>
              <a:t>2019/9/6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A0A4-1B24-40ED-9963-A74684A763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231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BFD44-401C-491E-840E-ADD01B01EE94}" type="datetimeFigureOut">
              <a:rPr kumimoji="1" lang="ja-JP" altLang="en-US" smtClean="0"/>
              <a:pPr/>
              <a:t>2019/9/6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1A0A4-1B24-40ED-9963-A74684A763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599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140200" y="115888"/>
            <a:ext cx="39608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9600" dirty="0">
                <a:ea typeface="HGS創英角ｺﾞｼｯｸUB" pitchFamily="50" charset="-128"/>
              </a:rPr>
              <a:t>一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4140200" y="5157788"/>
            <a:ext cx="352742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9600" dirty="0">
                <a:ea typeface="HGS創英角ｺﾞｼｯｸUB" pitchFamily="50" charset="-128"/>
              </a:rPr>
              <a:t>止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03848" y="2276872"/>
            <a:ext cx="3311525" cy="15557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9600" dirty="0">
                <a:solidFill>
                  <a:srgbClr val="0000FF"/>
                </a:solidFill>
                <a:ea typeface="HGS創英角ｺﾞｼｯｸUB" pitchFamily="50" charset="-128"/>
              </a:rPr>
              <a:t>正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6732588" y="549275"/>
            <a:ext cx="2411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ja-JP" b="1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611188" y="5805488"/>
            <a:ext cx="684053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b="1" dirty="0"/>
              <a:t>本当に</a:t>
            </a:r>
            <a:r>
              <a:rPr lang="ja-JP" altLang="en-US" sz="2000" b="1" dirty="0">
                <a:solidFill>
                  <a:srgbClr val="FF0000"/>
                </a:solidFill>
              </a:rPr>
              <a:t>正しい</a:t>
            </a:r>
            <a:r>
              <a:rPr lang="ja-JP" altLang="en-US" sz="2000" b="1" dirty="0"/>
              <a:t>というのは、</a:t>
            </a:r>
            <a:r>
              <a:rPr lang="ja-JP" altLang="en-US" sz="2000" b="1" dirty="0">
                <a:solidFill>
                  <a:srgbClr val="FF0000"/>
                </a:solidFill>
              </a:rPr>
              <a:t>初めの場所</a:t>
            </a:r>
            <a:r>
              <a:rPr lang="ja-JP" altLang="en-US" sz="2000" b="1" dirty="0"/>
              <a:t>にあるのかも</a:t>
            </a:r>
            <a:r>
              <a:rPr lang="ja-JP" altLang="en-US" sz="2000" b="1" dirty="0" smtClean="0"/>
              <a:t>しれません</a:t>
            </a:r>
            <a:endParaRPr lang="en-US" altLang="ja-JP" sz="2000" b="1" dirty="0" smtClean="0"/>
          </a:p>
          <a:p>
            <a:pPr>
              <a:spcBef>
                <a:spcPct val="50000"/>
              </a:spcBef>
            </a:pPr>
            <a:r>
              <a:rPr lang="ja-JP" altLang="en-US" sz="2000" dirty="0" smtClean="0"/>
              <a:t>　　主人公</a:t>
            </a:r>
            <a:r>
              <a:rPr lang="ja-JP" altLang="en-US" sz="2000" dirty="0"/>
              <a:t>の名前</a:t>
            </a:r>
            <a:r>
              <a:rPr lang="ja-JP" altLang="en-US" sz="2000" dirty="0" smtClean="0"/>
              <a:t>：　一止</a:t>
            </a:r>
            <a:r>
              <a:rPr lang="ja-JP" altLang="en-US" sz="2000" dirty="0"/>
              <a:t>（いちと</a:t>
            </a:r>
            <a:r>
              <a:rPr lang="ja-JP" altLang="en-US" sz="2000" dirty="0" smtClean="0"/>
              <a:t>）　　　</a:t>
            </a:r>
            <a:r>
              <a:rPr lang="ja-JP" altLang="en-US" sz="2000" b="1" dirty="0"/>
              <a:t>　（出典：神様のカルテ）</a:t>
            </a:r>
          </a:p>
        </p:txBody>
      </p:sp>
      <p:grpSp>
        <p:nvGrpSpPr>
          <p:cNvPr id="41991" name="Group 7"/>
          <p:cNvGrpSpPr>
            <a:grpSpLocks/>
          </p:cNvGrpSpPr>
          <p:nvPr/>
        </p:nvGrpSpPr>
        <p:grpSpPr bwMode="auto">
          <a:xfrm>
            <a:off x="5722938" y="692150"/>
            <a:ext cx="3457575" cy="673100"/>
            <a:chOff x="1791" y="2069"/>
            <a:chExt cx="2178" cy="424"/>
          </a:xfrm>
        </p:grpSpPr>
        <p:grpSp>
          <p:nvGrpSpPr>
            <p:cNvPr id="41992" name="Group 8"/>
            <p:cNvGrpSpPr>
              <a:grpSpLocks/>
            </p:cNvGrpSpPr>
            <p:nvPr/>
          </p:nvGrpSpPr>
          <p:grpSpPr bwMode="auto">
            <a:xfrm>
              <a:off x="1791" y="2069"/>
              <a:ext cx="1815" cy="409"/>
              <a:chOff x="1808" y="1978"/>
              <a:chExt cx="2544" cy="500"/>
            </a:xfrm>
          </p:grpSpPr>
          <p:pic>
            <p:nvPicPr>
              <p:cNvPr id="41993" name="Picture 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1515190">
                <a:off x="1808" y="2019"/>
                <a:ext cx="2544" cy="3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1994" name="Oval 10"/>
              <p:cNvSpPr>
                <a:spLocks noChangeArrowheads="1"/>
              </p:cNvSpPr>
              <p:nvPr/>
            </p:nvSpPr>
            <p:spPr bwMode="auto">
              <a:xfrm>
                <a:off x="2744" y="1978"/>
                <a:ext cx="499" cy="500"/>
              </a:xfrm>
              <a:prstGeom prst="ellipse">
                <a:avLst/>
              </a:prstGeom>
              <a:gradFill rotWithShape="1">
                <a:gsLst>
                  <a:gs pos="0">
                    <a:srgbClr val="FF3300"/>
                  </a:gs>
                  <a:gs pos="50000">
                    <a:srgbClr val="FFFF00"/>
                  </a:gs>
                  <a:gs pos="100000">
                    <a:srgbClr val="FF33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41995" name="Text Box 11"/>
            <p:cNvSpPr txBox="1">
              <a:spLocks noChangeArrowheads="1"/>
            </p:cNvSpPr>
            <p:nvPr/>
          </p:nvSpPr>
          <p:spPr bwMode="auto">
            <a:xfrm>
              <a:off x="2881" y="2205"/>
              <a:ext cx="10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400" b="1">
                  <a:solidFill>
                    <a:srgbClr val="FF3300"/>
                  </a:solidFill>
                  <a:ea typeface="MS UI Gothic" pitchFamily="50" charset="-128"/>
                </a:rPr>
                <a:t>ハヤブサ</a:t>
              </a: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611188" y="3374136"/>
            <a:ext cx="8065268" cy="2423160"/>
            <a:chOff x="611188" y="3374136"/>
            <a:chExt cx="8065268" cy="2423160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611188" y="3374136"/>
              <a:ext cx="2232620" cy="2423160"/>
              <a:chOff x="611188" y="3374136"/>
              <a:chExt cx="2232620" cy="2423160"/>
            </a:xfrm>
          </p:grpSpPr>
          <p:sp>
            <p:nvSpPr>
              <p:cNvPr id="5" name="フリーフォーム 4"/>
              <p:cNvSpPr/>
              <p:nvPr/>
            </p:nvSpPr>
            <p:spPr>
              <a:xfrm>
                <a:off x="1169841" y="3374136"/>
                <a:ext cx="658959" cy="2423160"/>
              </a:xfrm>
              <a:custGeom>
                <a:avLst/>
                <a:gdLst>
                  <a:gd name="connsiteX0" fmla="*/ 247479 w 658959"/>
                  <a:gd name="connsiteY0" fmla="*/ 0 h 2423160"/>
                  <a:gd name="connsiteX1" fmla="*/ 28023 w 658959"/>
                  <a:gd name="connsiteY1" fmla="*/ 557784 h 2423160"/>
                  <a:gd name="connsiteX2" fmla="*/ 46311 w 658959"/>
                  <a:gd name="connsiteY2" fmla="*/ 1399032 h 2423160"/>
                  <a:gd name="connsiteX3" fmla="*/ 421215 w 658959"/>
                  <a:gd name="connsiteY3" fmla="*/ 2203704 h 2423160"/>
                  <a:gd name="connsiteX4" fmla="*/ 658959 w 658959"/>
                  <a:gd name="connsiteY4" fmla="*/ 2423160 h 24231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8959" h="2423160">
                    <a:moveTo>
                      <a:pt x="247479" y="0"/>
                    </a:moveTo>
                    <a:cubicBezTo>
                      <a:pt x="154515" y="162306"/>
                      <a:pt x="61551" y="324612"/>
                      <a:pt x="28023" y="557784"/>
                    </a:cubicBezTo>
                    <a:cubicBezTo>
                      <a:pt x="-5505" y="790956"/>
                      <a:pt x="-19221" y="1124712"/>
                      <a:pt x="46311" y="1399032"/>
                    </a:cubicBezTo>
                    <a:cubicBezTo>
                      <a:pt x="111843" y="1673352"/>
                      <a:pt x="319107" y="2033016"/>
                      <a:pt x="421215" y="2203704"/>
                    </a:cubicBezTo>
                    <a:cubicBezTo>
                      <a:pt x="523323" y="2374392"/>
                      <a:pt x="591141" y="2398776"/>
                      <a:pt x="658959" y="2423160"/>
                    </a:cubicBezTo>
                  </a:path>
                </a:pathLst>
              </a:custGeom>
              <a:noFill/>
              <a:ln w="63500">
                <a:solidFill>
                  <a:srgbClr val="0000FF"/>
                </a:solidFill>
                <a:headEnd type="triangle" w="med" len="lg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" name="テキスト ボックス 3"/>
              <p:cNvSpPr txBox="1"/>
              <p:nvPr/>
            </p:nvSpPr>
            <p:spPr>
              <a:xfrm>
                <a:off x="611188" y="4077072"/>
                <a:ext cx="2232620" cy="58477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3200" dirty="0" smtClean="0">
                    <a:solidFill>
                      <a:srgbClr val="0000FF"/>
                    </a:solidFill>
                  </a:rPr>
                  <a:t>連想が大事</a:t>
                </a:r>
                <a:endParaRPr kumimoji="1" lang="ja-JP" altLang="en-US" sz="3200" dirty="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7" name="テキスト ボックス 6"/>
            <p:cNvSpPr txBox="1"/>
            <p:nvPr/>
          </p:nvSpPr>
          <p:spPr>
            <a:xfrm>
              <a:off x="7163594" y="3486150"/>
              <a:ext cx="151286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dirty="0" smtClean="0">
                  <a:solidFill>
                    <a:srgbClr val="0000FF"/>
                  </a:solidFill>
                </a:rPr>
                <a:t>信頼性</a:t>
              </a:r>
              <a:endParaRPr kumimoji="1" lang="ja-JP" altLang="en-US" sz="3200" dirty="0">
                <a:solidFill>
                  <a:srgbClr val="0000FF"/>
                </a:solidFill>
              </a:endParaRP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281272" y="1484784"/>
            <a:ext cx="2922576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00FF"/>
                </a:solidFill>
              </a:rPr>
              <a:t>品質部門のあるべき姿</a:t>
            </a:r>
            <a:endParaRPr kumimoji="1" lang="en-US" altLang="ja-JP" dirty="0" smtClean="0">
              <a:solidFill>
                <a:srgbClr val="0000FF"/>
              </a:solidFill>
            </a:endParaRPr>
          </a:p>
          <a:p>
            <a:r>
              <a:rPr lang="ja-JP" altLang="en-US" dirty="0"/>
              <a:t>　</a:t>
            </a:r>
            <a:r>
              <a:rPr lang="ja-JP" altLang="en-US" dirty="0" smtClean="0"/>
              <a:t>・信頼性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・自ら</a:t>
            </a:r>
            <a:r>
              <a:rPr lang="ja-JP" altLang="en-US" dirty="0" smtClean="0">
                <a:solidFill>
                  <a:srgbClr val="FF0000"/>
                </a:solidFill>
              </a:rPr>
              <a:t>正</a:t>
            </a:r>
            <a:r>
              <a:rPr lang="ja-JP" altLang="en-US" dirty="0" smtClean="0"/>
              <a:t>す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・</a:t>
            </a:r>
            <a:r>
              <a:rPr kumimoji="1" lang="ja-JP" altLang="en-US" dirty="0" smtClean="0">
                <a:solidFill>
                  <a:srgbClr val="FF0000"/>
                </a:solidFill>
              </a:rPr>
              <a:t>正</a:t>
            </a:r>
            <a:r>
              <a:rPr kumimoji="1" lang="ja-JP" altLang="en-US" dirty="0" smtClean="0"/>
              <a:t>しい判断基準を持つ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・</a:t>
            </a:r>
            <a:r>
              <a:rPr lang="ja-JP" altLang="en-US" dirty="0" smtClean="0">
                <a:solidFill>
                  <a:srgbClr val="FF0000"/>
                </a:solidFill>
              </a:rPr>
              <a:t>正</a:t>
            </a:r>
            <a:r>
              <a:rPr lang="ja-JP" altLang="en-US" dirty="0" smtClean="0"/>
              <a:t>しい方向性を示す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現主義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945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-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33302  E" pathEditMode="relative" ptsTypes="">
                                      <p:cBhvr>
                                        <p:cTn id="8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41988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59259E-6 C -0.18819 -0.01319 -0.37638 -0.02615 -0.4776 0.01135 C -0.57881 0.04885 -0.59114 0.13635 -0.60694 0.22523 C -0.62274 0.31412 -0.65798 0.4757 -0.57239 0.54468 C -0.4868 0.61366 -0.19756 0.63982 -0.09322 0.63912 C 0.01112 0.63843 0.029 0.55672 0.05348 0.54028 " pathEditMode="relative" ptsTypes="aaaaaA">
                                      <p:cBhvr>
                                        <p:cTn id="19" dur="2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/>
      <p:bldP spid="41988" grpId="0" animBg="1"/>
      <p:bldP spid="41988" grpId="1" animBg="1"/>
      <p:bldP spid="41990" grpId="0"/>
      <p:bldP spid="2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1314</TotalTime>
  <Words>30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Ushizawa</dc:creator>
  <cp:lastModifiedBy>Ushizawa</cp:lastModifiedBy>
  <cp:revision>80</cp:revision>
  <dcterms:created xsi:type="dcterms:W3CDTF">2016-09-08T10:44:00Z</dcterms:created>
  <dcterms:modified xsi:type="dcterms:W3CDTF">2019-09-06T10:57:21Z</dcterms:modified>
</cp:coreProperties>
</file>