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4" r:id="rId1"/>
    <p:sldMasterId id="2147483692" r:id="rId2"/>
  </p:sldMasterIdLst>
  <p:notesMasterIdLst>
    <p:notesMasterId r:id="rId15"/>
  </p:notesMasterIdLst>
  <p:handoutMasterIdLst>
    <p:handoutMasterId r:id="rId16"/>
  </p:handoutMasterIdLst>
  <p:sldIdLst>
    <p:sldId id="275" r:id="rId3"/>
    <p:sldId id="277" r:id="rId4"/>
    <p:sldId id="280" r:id="rId5"/>
    <p:sldId id="281" r:id="rId6"/>
    <p:sldId id="282" r:id="rId7"/>
    <p:sldId id="279" r:id="rId8"/>
    <p:sldId id="283" r:id="rId9"/>
    <p:sldId id="285" r:id="rId10"/>
    <p:sldId id="286" r:id="rId11"/>
    <p:sldId id="284" r:id="rId12"/>
    <p:sldId id="287" r:id="rId13"/>
    <p:sldId id="278" r:id="rId14"/>
  </p:sldIdLst>
  <p:sldSz cx="9144000" cy="6858000" type="screen4x3"/>
  <p:notesSz cx="6858000" cy="99456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FF"/>
    <a:srgbClr val="FFFFFF"/>
    <a:srgbClr val="FF0066"/>
    <a:srgbClr val="009900"/>
    <a:srgbClr val="66FFFF"/>
    <a:srgbClr val="FF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44" autoAdjust="0"/>
    <p:restoredTop sz="94728" autoAdjust="0"/>
  </p:normalViewPr>
  <p:slideViewPr>
    <p:cSldViewPr>
      <p:cViewPr varScale="1">
        <p:scale>
          <a:sx n="71" d="100"/>
          <a:sy n="71" d="100"/>
        </p:scale>
        <p:origin x="144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80" d="100"/>
          <a:sy n="80" d="100"/>
        </p:scale>
        <p:origin x="-3978" y="-138"/>
      </p:cViewPr>
      <p:guideLst>
        <p:guide orient="horz" pos="3132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9CED8-2BA5-4EB7-98B2-F065B6059491}" type="datetimeFigureOut">
              <a:rPr kumimoji="1" lang="ja-JP" altLang="en-US" smtClean="0"/>
              <a:pPr/>
              <a:t>2019/4/11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7A0D7-70B9-40CE-9D44-72A0FEC36BC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344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6D4F795-2CE8-42BF-94CB-18C8ECDE779F}" type="datetimeFigureOut">
              <a:rPr lang="ja-JP" altLang="en-US"/>
              <a:pPr>
                <a:defRPr/>
              </a:pPr>
              <a:t>2019/4/11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dirty="0" smtClean="0"/>
              <a:t>マスタ テキストの書式設定</a:t>
            </a:r>
          </a:p>
          <a:p>
            <a:pPr lvl="1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2 </a:t>
            </a:r>
            <a:r>
              <a:rPr lang="ja-JP" altLang="en-US" noProof="0" dirty="0" smtClean="0"/>
              <a:t>レベル</a:t>
            </a:r>
          </a:p>
          <a:p>
            <a:pPr lvl="2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3 </a:t>
            </a:r>
            <a:r>
              <a:rPr lang="ja-JP" altLang="en-US" noProof="0" dirty="0" smtClean="0"/>
              <a:t>レベル</a:t>
            </a:r>
          </a:p>
          <a:p>
            <a:pPr lvl="3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4 </a:t>
            </a:r>
            <a:r>
              <a:rPr lang="ja-JP" altLang="en-US" noProof="0" dirty="0" smtClean="0"/>
              <a:t>レベル</a:t>
            </a:r>
          </a:p>
          <a:p>
            <a:pPr lvl="4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5 </a:t>
            </a:r>
            <a:r>
              <a:rPr lang="ja-JP" altLang="en-US" noProof="0" dirty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E0DF24C-164C-4D14-8A0F-399B8A2213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7176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HG丸ｺﾞｼｯｸM-PRO" pitchFamily="50" charset="-128"/>
        <a:ea typeface="HG丸ｺﾞｼｯｸM-PRO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HG丸ｺﾞｼｯｸM-PRO" pitchFamily="50" charset="-128"/>
        <a:ea typeface="HG丸ｺﾞｼｯｸM-PRO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HG丸ｺﾞｼｯｸM-PRO" pitchFamily="50" charset="-128"/>
        <a:ea typeface="HG丸ｺﾞｼｯｸM-PRO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HG丸ｺﾞｼｯｸM-PRO" pitchFamily="50" charset="-128"/>
        <a:ea typeface="HG丸ｺﾞｼｯｸM-PRO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HG丸ｺﾞｼｯｸM-PRO" pitchFamily="50" charset="-128"/>
        <a:ea typeface="HG丸ｺﾞｼｯｸM-PRO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57DD9E-DC5A-4D93-90A7-957076012FD1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sz="1400" smtClean="0">
              <a:ea typeface="ＭＳ ゴシック" pitchFamily="4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0DF24C-164C-4D14-8A0F-399B8A221308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9065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0DF24C-164C-4D14-8A0F-399B8A221308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4656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0900981\Desktop\TERUMO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115888"/>
            <a:ext cx="1979612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01775" y="1289050"/>
            <a:ext cx="6108700" cy="2409825"/>
          </a:xfrm>
        </p:spPr>
        <p:txBody>
          <a:bodyPr wrap="none"/>
          <a:lstStyle>
            <a:lvl1pPr algn="ctr">
              <a:defRPr sz="3800"/>
            </a:lvl1pPr>
          </a:lstStyle>
          <a:p>
            <a:r>
              <a:rPr lang="ja-JP" altLang="en-US" dirty="0"/>
              <a:t>マスタ タイトルの書式設定</a:t>
            </a:r>
            <a:br>
              <a:rPr lang="ja-JP" altLang="en-US" dirty="0"/>
            </a:br>
            <a:r>
              <a:rPr lang="ja-JP" altLang="en-US" dirty="0"/>
              <a:t/>
            </a:r>
            <a:br>
              <a:rPr lang="ja-JP" altLang="en-US" dirty="0"/>
            </a:br>
            <a:r>
              <a:rPr lang="ja-JP" altLang="en-US" dirty="0"/>
              <a:t/>
            </a:r>
            <a:br>
              <a:rPr lang="ja-JP" altLang="en-US" dirty="0"/>
            </a:br>
            <a:endParaRPr lang="ja-JP" altLang="en-US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4244975"/>
            <a:ext cx="4173537" cy="1884363"/>
          </a:xfrm>
        </p:spPr>
        <p:txBody>
          <a:bodyPr wrap="none"/>
          <a:lstStyle>
            <a:lvl1pPr marL="0" indent="0" algn="ctr">
              <a:buFont typeface="Wingdings" pitchFamily="2" charset="2"/>
              <a:buNone/>
              <a:defRPr sz="2200"/>
            </a:lvl1pPr>
          </a:lstStyle>
          <a:p>
            <a:r>
              <a:rPr lang="ja-JP" altLang="en-US"/>
              <a:t>マスタ サブタイトルの書式設定</a:t>
            </a:r>
          </a:p>
          <a:p>
            <a:endParaRPr lang="ja-JP" altLang="en-US"/>
          </a:p>
          <a:p>
            <a:endParaRPr lang="ja-JP" altLang="en-US"/>
          </a:p>
          <a:p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2BB31-8271-4E68-B91D-35E09B77BB7A}" type="datetime1">
              <a:rPr lang="ja-JP" altLang="en-US"/>
              <a:pPr>
                <a:defRPr/>
              </a:pPr>
              <a:t>2019/4/11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©Terumo Corporation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0825" y="990600"/>
            <a:ext cx="4244975" cy="1319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244975" cy="1319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57ABE-3D44-49F1-860E-0E7AEFA51896}" type="datetime1">
              <a:rPr lang="ja-JP" altLang="en-US"/>
              <a:pPr>
                <a:defRPr/>
              </a:pPr>
              <a:t>2019/4/11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©Terumo Corporation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250825" y="242888"/>
            <a:ext cx="7416800" cy="5492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9D1CA-82BA-4C3A-81EF-6AAE45C2F49D}" type="datetime1">
              <a:rPr lang="ja-JP" altLang="en-US"/>
              <a:pPr>
                <a:defRPr/>
              </a:pPr>
              <a:t>2019/4/11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©Terumo Corporation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41C5D-CAB9-4FA6-93DE-ECC83D2E453E}" type="datetime1">
              <a:rPr lang="ja-JP" altLang="en-US"/>
              <a:pPr>
                <a:defRPr/>
              </a:pPr>
              <a:t>2019/4/11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©Terumo Corporation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DF4E8-9BEA-4054-88BA-28DD4CB947EC}" type="datetime1">
              <a:rPr lang="ja-JP" altLang="en-US"/>
              <a:pPr>
                <a:defRPr/>
              </a:pPr>
              <a:t>2019/4/11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©Terumo Corporation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企業ブランドマー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25425"/>
            <a:ext cx="741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990600"/>
            <a:ext cx="8642350" cy="131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64163" y="6596063"/>
            <a:ext cx="10144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ea typeface="HGPｺﾞｼｯｸE" pitchFamily="50" charset="-128"/>
                <a:cs typeface="ヒラギノ角ゴ Pro W3"/>
              </a:defRPr>
            </a:lvl1pPr>
          </a:lstStyle>
          <a:p>
            <a:pPr>
              <a:defRPr/>
            </a:pPr>
            <a:fld id="{310DD4A7-15EB-4A8B-B617-CE05C193C00B}" type="datetime1">
              <a:rPr lang="ja-JP" altLang="en-US"/>
              <a:pPr>
                <a:defRPr/>
              </a:pPr>
              <a:t>2019/4/11</a:t>
            </a:fld>
            <a:endParaRPr lang="en-US" altLang="ja-JP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72225" y="6596063"/>
            <a:ext cx="8747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ea typeface="HGPｺﾞｼｯｸE" pitchFamily="50" charset="-128"/>
                <a:cs typeface="ヒラギノ角ゴ Pro W3"/>
              </a:defRPr>
            </a:lvl1pPr>
          </a:lstStyle>
          <a:p>
            <a:pPr>
              <a:defRPr/>
            </a:pPr>
            <a:r>
              <a:rPr lang="en-US" altLang="ja-JP"/>
              <a:t>©Terumo Corporation</a:t>
            </a:r>
          </a:p>
        </p:txBody>
      </p:sp>
      <p:sp>
        <p:nvSpPr>
          <p:cNvPr id="12" name="テキスト ボックス 11"/>
          <p:cNvSpPr txBox="1"/>
          <p:nvPr userDrawn="1"/>
        </p:nvSpPr>
        <p:spPr>
          <a:xfrm>
            <a:off x="8027988" y="6577013"/>
            <a:ext cx="101917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fld id="{7DE2C34C-0797-4E46-9FEC-474125220B3B}" type="slidenum">
              <a:rPr lang="ja-JP" altLang="en-US" sz="1400">
                <a:latin typeface="+mj-lt"/>
              </a:rPr>
              <a:pPr algn="r">
                <a:defRPr/>
              </a:pPr>
              <a:t>‹#›</a:t>
            </a:fld>
            <a:r>
              <a:rPr lang="en-US" altLang="ja-JP" sz="1400" dirty="0" smtClean="0">
                <a:latin typeface="+mj-lt"/>
              </a:rPr>
              <a:t>/18</a:t>
            </a:r>
            <a:endParaRPr lang="ja-JP" altLang="en-US" sz="1400" dirty="0">
              <a:latin typeface="+mj-lt"/>
            </a:endParaRPr>
          </a:p>
        </p:txBody>
      </p:sp>
      <p:pic>
        <p:nvPicPr>
          <p:cNvPr id="1032" name="Picture 1" descr="C:\Users\0900981\Desktop\TERUMO_LOGO.jp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388" y="6497638"/>
            <a:ext cx="1439862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S創英ﾌﾟﾚｾﾞﾝｽEB" pitchFamily="18" charset="-128"/>
          <a:ea typeface="HGS創英ﾌﾟﾚｾﾞﾝｽEB" pitchFamily="18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S創英ﾌﾟﾚｾﾞﾝｽEB" pitchFamily="18" charset="-128"/>
          <a:ea typeface="HGS創英ﾌﾟﾚｾﾞﾝｽEB" pitchFamily="1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S創英ﾌﾟﾚｾﾞﾝｽEB" pitchFamily="18" charset="-128"/>
          <a:ea typeface="HGS創英ﾌﾟﾚｾﾞﾝｽEB" pitchFamily="1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S創英ﾌﾟﾚｾﾞﾝｽEB" pitchFamily="18" charset="-128"/>
          <a:ea typeface="HGS創英ﾌﾟﾚｾﾞﾝｽEB" pitchFamily="1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S創英ﾌﾟﾚｾﾞﾝｽEB" pitchFamily="18" charset="-128"/>
          <a:ea typeface="HGS創英ﾌﾟﾚｾﾞﾝｽEB" pitchFamily="1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000">
          <a:solidFill>
            <a:schemeClr val="tx2"/>
          </a:solidFill>
          <a:latin typeface="Arial" pitchFamily="34" charset="0"/>
          <a:ea typeface="HGｺﾞｼｯｸE" pitchFamily="4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000">
          <a:solidFill>
            <a:schemeClr val="tx2"/>
          </a:solidFill>
          <a:latin typeface="Arial" pitchFamily="34" charset="0"/>
          <a:ea typeface="HGｺﾞｼｯｸE" pitchFamily="4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000">
          <a:solidFill>
            <a:schemeClr val="tx2"/>
          </a:solidFill>
          <a:latin typeface="Arial" pitchFamily="34" charset="0"/>
          <a:ea typeface="HGｺﾞｼｯｸE" pitchFamily="4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000">
          <a:solidFill>
            <a:schemeClr val="tx2"/>
          </a:solidFill>
          <a:latin typeface="Arial" pitchFamily="34" charset="0"/>
          <a:ea typeface="HGｺﾞｼｯｸE" pitchFamily="49" charset="-128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20000"/>
        </a:spcAft>
        <a:buFont typeface="Wingdings" pitchFamily="2" charset="2"/>
        <a:buChar char="n"/>
        <a:defRPr kumimoji="1" sz="26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1pPr>
      <a:lvl2pPr marL="742950" indent="-285750" algn="l" rtl="0" eaLnBrk="0" fontAlgn="base" hangingPunct="0">
        <a:lnSpc>
          <a:spcPct val="115000"/>
        </a:lnSpc>
        <a:spcBef>
          <a:spcPct val="5000"/>
        </a:spcBef>
        <a:spcAft>
          <a:spcPct val="5000"/>
        </a:spcAft>
        <a:buFont typeface="Arial" pitchFamily="34" charset="0"/>
        <a:buChar char="–"/>
        <a:defRPr kumimoji="1" sz="2200">
          <a:solidFill>
            <a:schemeClr val="tx1"/>
          </a:solidFill>
          <a:latin typeface="HG丸ｺﾞｼｯｸM-PRO" pitchFamily="50" charset="-128"/>
          <a:ea typeface="HG丸ｺﾞｼｯｸM-PRO" pitchFamily="50" charset="-128"/>
        </a:defRPr>
      </a:lvl2pPr>
      <a:lvl3pPr marL="1143000" indent="-228600" algn="l" rtl="0" eaLnBrk="0" fontAlgn="base" hangingPunct="0">
        <a:lnSpc>
          <a:spcPct val="115000"/>
        </a:lnSpc>
        <a:spcBef>
          <a:spcPct val="5000"/>
        </a:spcBef>
        <a:spcAft>
          <a:spcPct val="5000"/>
        </a:spcAft>
        <a:buChar char="•"/>
        <a:defRPr kumimoji="1">
          <a:solidFill>
            <a:schemeClr val="tx1"/>
          </a:solidFill>
          <a:latin typeface="HG丸ｺﾞｼｯｸM-PRO" pitchFamily="50" charset="-128"/>
          <a:ea typeface="HG丸ｺﾞｼｯｸM-PRO" pitchFamily="5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5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5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50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50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50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50" charset="-128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C:\Users\0900981\Desktop\TERUMO_LOGO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2997200"/>
            <a:ext cx="36004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サブタイトル 2"/>
          <p:cNvSpPr>
            <a:spLocks noGrp="1"/>
          </p:cNvSpPr>
          <p:nvPr>
            <p:ph type="subTitle" idx="1"/>
          </p:nvPr>
        </p:nvSpPr>
        <p:spPr>
          <a:xfrm>
            <a:off x="2608525" y="4725144"/>
            <a:ext cx="3852337" cy="430887"/>
          </a:xfrm>
        </p:spPr>
        <p:txBody>
          <a:bodyPr/>
          <a:lstStyle/>
          <a:p>
            <a:pPr algn="l" eaLnBrk="1" hangingPunct="1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生産部生産人材育成センター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02275" y="6524625"/>
            <a:ext cx="1014413" cy="274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C36D007-70E2-48DD-B821-A478071097D7}" type="datetime1">
              <a:rPr lang="ja-JP" altLang="en-US" sz="1200">
                <a:latin typeface="+mn-lt"/>
                <a:ea typeface="HGｺﾞｼｯｸE" pitchFamily="49" charset="-128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2019/4/11</a:t>
            </a:fld>
            <a:endParaRPr lang="ja-JP" altLang="en-US" sz="1200" dirty="0">
              <a:latin typeface="+mn-lt"/>
              <a:ea typeface="HGｺﾞｼｯｸE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08400" y="6524625"/>
            <a:ext cx="1652588" cy="2778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>
                <a:latin typeface="+mn-lt"/>
                <a:ea typeface="HGｺﾞｼｯｸE" pitchFamily="49" charset="-128"/>
              </a:rPr>
              <a:t>©Terumo Corporation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44438" y="2850694"/>
            <a:ext cx="3816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/>
              <a:t>なぜなぜ分析</a:t>
            </a:r>
            <a:endParaRPr kumimoji="1" lang="ja-JP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59632" y="620688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009900"/>
                </a:solidFill>
              </a:rPr>
              <a:t>なぜ「</a:t>
            </a:r>
            <a:r>
              <a:rPr lang="ja-JP" altLang="en-US" sz="3600" dirty="0">
                <a:solidFill>
                  <a:srgbClr val="009900"/>
                </a:solidFill>
              </a:rPr>
              <a:t>なぜなぜ</a:t>
            </a:r>
            <a:r>
              <a:rPr lang="ja-JP" altLang="en-US" sz="3600" dirty="0" smtClean="0">
                <a:solidFill>
                  <a:srgbClr val="009900"/>
                </a:solidFill>
              </a:rPr>
              <a:t>分析</a:t>
            </a:r>
            <a:r>
              <a:rPr kumimoji="1" lang="ja-JP" altLang="en-US" sz="3600" dirty="0" smtClean="0">
                <a:solidFill>
                  <a:srgbClr val="009900"/>
                </a:solidFill>
              </a:rPr>
              <a:t>」をするか？</a:t>
            </a:r>
            <a:endParaRPr kumimoji="1" lang="ja-JP" altLang="en-US" sz="3600" dirty="0">
              <a:solidFill>
                <a:srgbClr val="0099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07704" y="1628800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何かいいことがある？</a:t>
            </a:r>
            <a:endParaRPr kumimoji="1" lang="ja-JP" altLang="en-US" sz="4000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107504" y="2708920"/>
            <a:ext cx="8784976" cy="1448871"/>
            <a:chOff x="107504" y="2708920"/>
            <a:chExt cx="9036496" cy="1448871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107504" y="3573016"/>
              <a:ext cx="90364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dirty="0" smtClean="0"/>
                <a:t>・真の原因なので、</a:t>
              </a:r>
              <a:r>
                <a:rPr kumimoji="1" lang="ja-JP" altLang="en-US" sz="3200" dirty="0" smtClean="0">
                  <a:solidFill>
                    <a:srgbClr val="0033CC"/>
                  </a:solidFill>
                </a:rPr>
                <a:t>解決</a:t>
              </a:r>
              <a:r>
                <a:rPr kumimoji="1" lang="ja-JP" altLang="en-US" sz="3200" dirty="0" smtClean="0"/>
                <a:t>する</a:t>
              </a:r>
              <a:endParaRPr kumimoji="1" lang="en-US" altLang="ja-JP" sz="3200" dirty="0" smtClean="0"/>
            </a:p>
          </p:txBody>
        </p:sp>
        <p:sp>
          <p:nvSpPr>
            <p:cNvPr id="4" name="下矢印 3"/>
            <p:cNvSpPr/>
            <p:nvPr/>
          </p:nvSpPr>
          <p:spPr>
            <a:xfrm>
              <a:off x="3347864" y="2708920"/>
              <a:ext cx="432048" cy="504056"/>
            </a:xfrm>
            <a:prstGeom prst="downArrow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81120" y="4409683"/>
            <a:ext cx="88018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・</a:t>
            </a:r>
            <a:r>
              <a:rPr lang="ja-JP" altLang="en-US" sz="2800" dirty="0" smtClean="0"/>
              <a:t>起こる可能性がある原因を対策しておくと</a:t>
            </a:r>
            <a:r>
              <a:rPr lang="ja-JP" altLang="en-US" sz="3200" dirty="0" smtClean="0">
                <a:solidFill>
                  <a:srgbClr val="0033CC"/>
                </a:solidFill>
              </a:rPr>
              <a:t>予防</a:t>
            </a:r>
            <a:r>
              <a:rPr lang="ja-JP" altLang="en-US" sz="2800" dirty="0" smtClean="0"/>
              <a:t>となる</a:t>
            </a:r>
            <a:endParaRPr lang="en-US" altLang="ja-JP" sz="2800" dirty="0" smtClean="0"/>
          </a:p>
          <a:p>
            <a:r>
              <a:rPr kumimoji="1" lang="ja-JP" altLang="en-US" sz="3200" dirty="0" smtClean="0"/>
              <a:t>・現場の弱点がわかる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20174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50825" y="108496"/>
            <a:ext cx="7416800" cy="584200"/>
          </a:xfrm>
        </p:spPr>
        <p:txBody>
          <a:bodyPr/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問題解決能力　の　話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250825" y="764704"/>
            <a:ext cx="8642350" cy="5406095"/>
          </a:xfrm>
        </p:spPr>
        <p:txBody>
          <a:bodyPr/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配属後の実務は・・・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lvl="1" indent="0">
              <a:buNone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業務上の課題、問題が多い　　これらの解決を求められます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「課題・問題解決能力」が求められ、常に向上が必要です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lvl="1" indent="0">
              <a:buNone/>
            </a:pPr>
            <a:r>
              <a:rPr lang="ja-JP" altLang="en-US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例えば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問題発生！　⇒　解決までのアプローチは？</a:t>
            </a:r>
            <a:endParaRPr lang="en-US" altLang="ja-JP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14400" lvl="1" indent="-457200">
              <a:buFont typeface="+mj-lt"/>
              <a:buAutoNum type="arabicPeriod"/>
            </a:pP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問題の実態をよく把握する：３現主義（現場・現実・現物）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考えられる原因を全て出す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ja-JP" altLang="en-US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主原因を見逃すと、根本解決にならない</a:t>
            </a:r>
            <a:endParaRPr lang="en-US" altLang="ja-JP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わいがや、ブレスト（ブレインストーミング）：</a:t>
            </a:r>
            <a:r>
              <a:rPr lang="ja-JP" altLang="en-US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多数の人の意見を集める</a:t>
            </a:r>
            <a:endParaRPr lang="en-US" altLang="ja-JP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集まった意見を整理して、主な原因を調べる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14400" lvl="1" indent="-457200">
              <a:buFont typeface="+mj-lt"/>
              <a:buAutoNum type="arabicPeriod"/>
            </a:pP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原因に対する解決策を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考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える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解決策も１つではなく、出来るだけ多く考える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最も有効と思われる</a:t>
            </a:r>
            <a:r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策を</a:t>
            </a:r>
            <a:r>
              <a:rPr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選</a:t>
            </a:r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ぶ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14400" lvl="1" indent="-457200">
              <a:buFont typeface="+mj-lt"/>
              <a:buAutoNum type="arabicPeriod"/>
            </a:pP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実行計画をつくり、実行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CDF4E8-9BEA-4054-88BA-28DD4CB947EC}" type="datetime1">
              <a:rPr lang="ja-JP" altLang="en-US" smtClean="0"/>
              <a:pPr>
                <a:defRPr/>
              </a:pPr>
              <a:t>2019/4/11</a:t>
            </a:fld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©Terumo Corporation</a:t>
            </a:r>
            <a:endParaRPr lang="en-US" altLang="ja-JP"/>
          </a:p>
        </p:txBody>
      </p:sp>
      <p:sp>
        <p:nvSpPr>
          <p:cNvPr id="6" name="角丸四角形吹き出し 5"/>
          <p:cNvSpPr/>
          <p:nvPr/>
        </p:nvSpPr>
        <p:spPr>
          <a:xfrm>
            <a:off x="5525695" y="3215723"/>
            <a:ext cx="3343734" cy="504056"/>
          </a:xfrm>
          <a:prstGeom prst="wedgeRoundRectCallout">
            <a:avLst>
              <a:gd name="adj1" fmla="val -54852"/>
              <a:gd name="adj2" fmla="val 41238"/>
              <a:gd name="adj3" fmla="val 16667"/>
            </a:avLst>
          </a:prstGeom>
          <a:solidFill>
            <a:schemeClr val="accent5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なぜなぜ分析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が有効</a:t>
            </a:r>
            <a:endParaRPr kumimoji="1" lang="ja-JP" altLang="en-US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7874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59632" y="1628800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009900"/>
                </a:solidFill>
              </a:rPr>
              <a:t>なぜ「</a:t>
            </a:r>
            <a:r>
              <a:rPr lang="ja-JP" altLang="en-US" sz="3600" dirty="0">
                <a:solidFill>
                  <a:srgbClr val="009900"/>
                </a:solidFill>
              </a:rPr>
              <a:t>なぜなぜ</a:t>
            </a:r>
            <a:r>
              <a:rPr lang="ja-JP" altLang="en-US" sz="3600" dirty="0" smtClean="0">
                <a:solidFill>
                  <a:srgbClr val="009900"/>
                </a:solidFill>
              </a:rPr>
              <a:t>分析</a:t>
            </a:r>
            <a:r>
              <a:rPr kumimoji="1" lang="ja-JP" altLang="en-US" sz="3600" dirty="0" smtClean="0">
                <a:solidFill>
                  <a:srgbClr val="009900"/>
                </a:solidFill>
              </a:rPr>
              <a:t>」をするか？</a:t>
            </a:r>
            <a:endParaRPr kumimoji="1" lang="ja-JP" altLang="en-US" sz="3600" dirty="0">
              <a:solidFill>
                <a:srgbClr val="0099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07704" y="3933056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何かいいことがある？</a:t>
            </a:r>
            <a:endParaRPr kumimoji="1" lang="ja-JP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CDF4E8-9BEA-4054-88BA-28DD4CB947EC}" type="datetime1">
              <a:rPr lang="ja-JP" altLang="en-US" smtClean="0"/>
              <a:pPr>
                <a:defRPr/>
              </a:pPr>
              <a:t>2019/4/11</a:t>
            </a:fld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©Terumo Corporation</a:t>
            </a:r>
            <a:endParaRPr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88640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例　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352" y="2872511"/>
            <a:ext cx="1440160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スマホの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画面が</a:t>
            </a:r>
            <a:endParaRPr kumimoji="1" lang="en-US" altLang="ja-JP" sz="2400" dirty="0" smtClean="0"/>
          </a:p>
          <a:p>
            <a:r>
              <a:rPr lang="ja-JP" altLang="en-US" sz="2400" dirty="0"/>
              <a:t>真っ暗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4407" y="227860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33CC"/>
                </a:solidFill>
              </a:rPr>
              <a:t>事象</a:t>
            </a:r>
            <a:endParaRPr kumimoji="1" lang="ja-JP" altLang="en-US" sz="3200" dirty="0">
              <a:solidFill>
                <a:srgbClr val="0033CC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20886" y="-26504"/>
            <a:ext cx="2343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33CC"/>
                </a:solidFill>
              </a:rPr>
              <a:t>なぜ？１回目</a:t>
            </a:r>
            <a:endParaRPr kumimoji="1" lang="ja-JP" altLang="en-US" sz="2800" dirty="0">
              <a:solidFill>
                <a:srgbClr val="0033CC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10554" y="511805"/>
            <a:ext cx="1764196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電源が</a:t>
            </a:r>
            <a:r>
              <a:rPr kumimoji="1" lang="en-US" altLang="ja-JP" sz="2400" dirty="0" smtClean="0"/>
              <a:t>OFF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62863" y="5915202"/>
            <a:ext cx="2052229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液晶が壊れた</a:t>
            </a:r>
            <a:endParaRPr kumimoji="1"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14002" y="1872260"/>
            <a:ext cx="1764196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電源が</a:t>
            </a:r>
            <a:r>
              <a:rPr kumimoji="1" lang="en-US" altLang="ja-JP" sz="2400" dirty="0" smtClean="0"/>
              <a:t>ON</a:t>
            </a:r>
            <a:r>
              <a:rPr kumimoji="1" lang="ja-JP" altLang="en-US" sz="2400" dirty="0" smtClean="0"/>
              <a:t>にならない</a:t>
            </a:r>
            <a:endParaRPr kumimoji="1" lang="ja-JP" altLang="en-US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10554" y="5036568"/>
            <a:ext cx="1764196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電源が</a:t>
            </a:r>
            <a:r>
              <a:rPr kumimoji="1" lang="en-US" altLang="ja-JP" sz="2400" dirty="0" smtClean="0"/>
              <a:t>ON</a:t>
            </a:r>
            <a:r>
              <a:rPr kumimoji="1" lang="ja-JP" altLang="en-US" sz="2400" dirty="0" smtClean="0"/>
              <a:t>にしても真っ暗</a:t>
            </a:r>
            <a:endParaRPr kumimoji="1" lang="ja-JP" altLang="en-US" sz="2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162864" y="5036568"/>
            <a:ext cx="2052229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充電切れた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88016" y="1463232"/>
            <a:ext cx="2052229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充電切れた</a:t>
            </a:r>
            <a:endParaRPr kumimoji="1" lang="ja-JP" altLang="en-US" sz="2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91467" y="2578372"/>
            <a:ext cx="2052229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スイッチ不良</a:t>
            </a:r>
            <a:endParaRPr kumimoji="1"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188016" y="3700507"/>
            <a:ext cx="2052229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回路故障</a:t>
            </a:r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674531" y="3383360"/>
            <a:ext cx="1420507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落とした</a:t>
            </a:r>
            <a:endParaRPr kumimoji="1" lang="ja-JP" altLang="en-US" sz="2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674531" y="4125552"/>
            <a:ext cx="2073933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ｳｨﾙｽに感染</a:t>
            </a:r>
            <a:endParaRPr kumimoji="1" lang="ja-JP" altLang="en-US" sz="2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653746" y="1111565"/>
            <a:ext cx="2052229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充電忘れた</a:t>
            </a:r>
            <a:endParaRPr kumimoji="1" lang="ja-JP" altLang="en-US" sz="2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653746" y="1810518"/>
            <a:ext cx="2299631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ﾊﾞｯﾃﾘｰの寿命</a:t>
            </a:r>
            <a:endParaRPr kumimoji="1" lang="ja-JP" altLang="en-US" sz="2400" dirty="0"/>
          </a:p>
        </p:txBody>
      </p:sp>
      <p:grpSp>
        <p:nvGrpSpPr>
          <p:cNvPr id="61" name="グループ化 60"/>
          <p:cNvGrpSpPr/>
          <p:nvPr/>
        </p:nvGrpSpPr>
        <p:grpSpPr>
          <a:xfrm>
            <a:off x="1460105" y="742639"/>
            <a:ext cx="463150" cy="4894095"/>
            <a:chOff x="1460105" y="742639"/>
            <a:chExt cx="463150" cy="4894095"/>
          </a:xfrm>
        </p:grpSpPr>
        <p:cxnSp>
          <p:nvCxnSpPr>
            <p:cNvPr id="31" name="カギ線コネクタ 30"/>
            <p:cNvCxnSpPr>
              <a:stCxn id="11" idx="1"/>
              <a:endCxn id="8" idx="1"/>
            </p:cNvCxnSpPr>
            <p:nvPr/>
          </p:nvCxnSpPr>
          <p:spPr>
            <a:xfrm rot="10800000">
              <a:off x="1910554" y="742639"/>
              <a:ext cx="12700" cy="4894095"/>
            </a:xfrm>
            <a:prstGeom prst="bentConnector3">
              <a:avLst>
                <a:gd name="adj1" fmla="val 1800000"/>
              </a:avLst>
            </a:prstGeom>
            <a:ln w="12700">
              <a:solidFill>
                <a:schemeClr val="tx1"/>
              </a:solidFill>
              <a:headEnd type="arrow" w="med" len="lg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矢印コネクタ 32"/>
            <p:cNvCxnSpPr/>
            <p:nvPr/>
          </p:nvCxnSpPr>
          <p:spPr>
            <a:xfrm>
              <a:off x="1691680" y="2302046"/>
              <a:ext cx="23157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/>
            <p:cNvCxnSpPr/>
            <p:nvPr/>
          </p:nvCxnSpPr>
          <p:spPr>
            <a:xfrm>
              <a:off x="1460105" y="3472675"/>
              <a:ext cx="23157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グループ化 61"/>
          <p:cNvGrpSpPr/>
          <p:nvPr/>
        </p:nvGrpSpPr>
        <p:grpSpPr>
          <a:xfrm>
            <a:off x="3674750" y="1694066"/>
            <a:ext cx="525966" cy="2237275"/>
            <a:chOff x="3674750" y="1694066"/>
            <a:chExt cx="525966" cy="2237275"/>
          </a:xfrm>
        </p:grpSpPr>
        <p:cxnSp>
          <p:nvCxnSpPr>
            <p:cNvPr id="34" name="カギ線コネクタ 33"/>
            <p:cNvCxnSpPr>
              <a:stCxn id="15" idx="1"/>
              <a:endCxn id="13" idx="1"/>
            </p:cNvCxnSpPr>
            <p:nvPr/>
          </p:nvCxnSpPr>
          <p:spPr>
            <a:xfrm rot="10800000">
              <a:off x="4188016" y="1694066"/>
              <a:ext cx="12700" cy="2237275"/>
            </a:xfrm>
            <a:prstGeom prst="bentConnector3">
              <a:avLst>
                <a:gd name="adj1" fmla="val 1800000"/>
              </a:avLst>
            </a:prstGeom>
            <a:ln w="12700">
              <a:solidFill>
                <a:schemeClr val="tx1"/>
              </a:solidFill>
              <a:headEnd type="arrow" w="med" len="lg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矢印コネクタ 37"/>
            <p:cNvCxnSpPr/>
            <p:nvPr/>
          </p:nvCxnSpPr>
          <p:spPr>
            <a:xfrm>
              <a:off x="3674750" y="2302046"/>
              <a:ext cx="32118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矢印コネクタ 40"/>
            <p:cNvCxnSpPr/>
            <p:nvPr/>
          </p:nvCxnSpPr>
          <p:spPr>
            <a:xfrm>
              <a:off x="3956440" y="2763337"/>
              <a:ext cx="23157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グループ化 62"/>
          <p:cNvGrpSpPr/>
          <p:nvPr/>
        </p:nvGrpSpPr>
        <p:grpSpPr>
          <a:xfrm>
            <a:off x="3674750" y="5267401"/>
            <a:ext cx="488113" cy="878634"/>
            <a:chOff x="3674750" y="5267401"/>
            <a:chExt cx="488113" cy="878634"/>
          </a:xfrm>
        </p:grpSpPr>
        <p:cxnSp>
          <p:nvCxnSpPr>
            <p:cNvPr id="43" name="カギ線コネクタ 42"/>
            <p:cNvCxnSpPr>
              <a:stCxn id="9" idx="1"/>
              <a:endCxn id="12" idx="1"/>
            </p:cNvCxnSpPr>
            <p:nvPr/>
          </p:nvCxnSpPr>
          <p:spPr>
            <a:xfrm rot="10800000" flipH="1">
              <a:off x="4162862" y="5267401"/>
              <a:ext cx="1" cy="878634"/>
            </a:xfrm>
            <a:prstGeom prst="bentConnector3">
              <a:avLst>
                <a:gd name="adj1" fmla="val -22860000000"/>
              </a:avLst>
            </a:prstGeom>
            <a:ln w="12700">
              <a:solidFill>
                <a:schemeClr val="tx1"/>
              </a:solidFill>
              <a:headEnd type="arrow" w="med" len="lg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矢印コネクタ 46"/>
            <p:cNvCxnSpPr/>
            <p:nvPr/>
          </p:nvCxnSpPr>
          <p:spPr>
            <a:xfrm>
              <a:off x="3674750" y="5717055"/>
              <a:ext cx="23157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グループ化 65"/>
          <p:cNvGrpSpPr/>
          <p:nvPr/>
        </p:nvGrpSpPr>
        <p:grpSpPr>
          <a:xfrm>
            <a:off x="6240245" y="2578372"/>
            <a:ext cx="2840384" cy="461665"/>
            <a:chOff x="6240245" y="2578372"/>
            <a:chExt cx="2840384" cy="461665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6664858" y="2578372"/>
              <a:ext cx="2415771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2400" dirty="0"/>
                <a:t>トイレ</a:t>
              </a:r>
              <a:r>
                <a:rPr lang="ja-JP" altLang="en-US" sz="2400" dirty="0" smtClean="0"/>
                <a:t>に落とした</a:t>
              </a:r>
              <a:endParaRPr kumimoji="1" lang="ja-JP" altLang="en-US" sz="2400" dirty="0"/>
            </a:p>
          </p:txBody>
        </p:sp>
        <p:cxnSp>
          <p:nvCxnSpPr>
            <p:cNvPr id="53" name="直線矢印コネクタ 52"/>
            <p:cNvCxnSpPr>
              <a:endCxn id="17" idx="1"/>
            </p:cNvCxnSpPr>
            <p:nvPr/>
          </p:nvCxnSpPr>
          <p:spPr>
            <a:xfrm flipV="1">
              <a:off x="6240245" y="2809205"/>
              <a:ext cx="424613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グループ化 63"/>
          <p:cNvGrpSpPr/>
          <p:nvPr/>
        </p:nvGrpSpPr>
        <p:grpSpPr>
          <a:xfrm>
            <a:off x="6220976" y="1287008"/>
            <a:ext cx="453555" cy="878634"/>
            <a:chOff x="6220976" y="1287008"/>
            <a:chExt cx="453555" cy="878634"/>
          </a:xfrm>
        </p:grpSpPr>
        <p:cxnSp>
          <p:nvCxnSpPr>
            <p:cNvPr id="48" name="カギ線コネクタ 47"/>
            <p:cNvCxnSpPr/>
            <p:nvPr/>
          </p:nvCxnSpPr>
          <p:spPr>
            <a:xfrm rot="10800000" flipH="1">
              <a:off x="6674530" y="1287008"/>
              <a:ext cx="1" cy="878634"/>
            </a:xfrm>
            <a:prstGeom prst="bentConnector3">
              <a:avLst>
                <a:gd name="adj1" fmla="val -22860000000"/>
              </a:avLst>
            </a:prstGeom>
            <a:ln w="12700">
              <a:solidFill>
                <a:schemeClr val="tx1"/>
              </a:solidFill>
              <a:headEnd type="arrow" w="med" len="lg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矢印コネクタ 54"/>
            <p:cNvCxnSpPr/>
            <p:nvPr/>
          </p:nvCxnSpPr>
          <p:spPr>
            <a:xfrm>
              <a:off x="6220976" y="1726325"/>
              <a:ext cx="23157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グループ化 64"/>
          <p:cNvGrpSpPr/>
          <p:nvPr/>
        </p:nvGrpSpPr>
        <p:grpSpPr>
          <a:xfrm>
            <a:off x="6240245" y="3614193"/>
            <a:ext cx="446986" cy="742192"/>
            <a:chOff x="6240245" y="3614193"/>
            <a:chExt cx="446986" cy="742192"/>
          </a:xfrm>
        </p:grpSpPr>
        <p:cxnSp>
          <p:nvCxnSpPr>
            <p:cNvPr id="49" name="カギ線コネクタ 48"/>
            <p:cNvCxnSpPr>
              <a:stCxn id="18" idx="1"/>
              <a:endCxn id="16" idx="1"/>
            </p:cNvCxnSpPr>
            <p:nvPr/>
          </p:nvCxnSpPr>
          <p:spPr>
            <a:xfrm rot="10800000">
              <a:off x="6674531" y="3614193"/>
              <a:ext cx="12700" cy="742192"/>
            </a:xfrm>
            <a:prstGeom prst="bentConnector3">
              <a:avLst>
                <a:gd name="adj1" fmla="val 1800000"/>
              </a:avLst>
            </a:prstGeom>
            <a:ln w="12700">
              <a:solidFill>
                <a:schemeClr val="tx1"/>
              </a:solidFill>
              <a:headEnd type="arrow" w="med" len="lg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矢印コネクタ 55"/>
            <p:cNvCxnSpPr/>
            <p:nvPr/>
          </p:nvCxnSpPr>
          <p:spPr>
            <a:xfrm>
              <a:off x="6240245" y="3985289"/>
              <a:ext cx="23157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グループ化 66"/>
          <p:cNvGrpSpPr/>
          <p:nvPr/>
        </p:nvGrpSpPr>
        <p:grpSpPr>
          <a:xfrm>
            <a:off x="6215092" y="5897110"/>
            <a:ext cx="1879946" cy="461665"/>
            <a:chOff x="6215092" y="5897110"/>
            <a:chExt cx="1879946" cy="461665"/>
          </a:xfrm>
        </p:grpSpPr>
        <p:sp>
          <p:nvSpPr>
            <p:cNvPr id="21" name="テキスト ボックス 20"/>
            <p:cNvSpPr txBox="1"/>
            <p:nvPr/>
          </p:nvSpPr>
          <p:spPr>
            <a:xfrm>
              <a:off x="6674531" y="5897110"/>
              <a:ext cx="1420507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/>
                <a:t>落とした</a:t>
              </a:r>
              <a:endParaRPr kumimoji="1" lang="ja-JP" altLang="en-US" sz="2400" dirty="0"/>
            </a:p>
          </p:txBody>
        </p:sp>
        <p:cxnSp>
          <p:nvCxnSpPr>
            <p:cNvPr id="57" name="直線矢印コネクタ 56"/>
            <p:cNvCxnSpPr/>
            <p:nvPr/>
          </p:nvCxnSpPr>
          <p:spPr>
            <a:xfrm flipV="1">
              <a:off x="6215092" y="6146034"/>
              <a:ext cx="424613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テキスト ボックス 57"/>
          <p:cNvSpPr txBox="1"/>
          <p:nvPr/>
        </p:nvSpPr>
        <p:spPr>
          <a:xfrm>
            <a:off x="4072227" y="-15941"/>
            <a:ext cx="2343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33CC"/>
                </a:solidFill>
              </a:rPr>
              <a:t>なぜ？</a:t>
            </a:r>
            <a:r>
              <a:rPr lang="en-US" altLang="ja-JP" sz="2800" dirty="0" smtClean="0">
                <a:solidFill>
                  <a:srgbClr val="0033CC"/>
                </a:solidFill>
              </a:rPr>
              <a:t>2</a:t>
            </a:r>
            <a:r>
              <a:rPr lang="ja-JP" altLang="en-US" sz="2800" dirty="0" smtClean="0">
                <a:solidFill>
                  <a:srgbClr val="0033CC"/>
                </a:solidFill>
              </a:rPr>
              <a:t>回目</a:t>
            </a:r>
            <a:endParaRPr kumimoji="1" lang="ja-JP" altLang="en-US" sz="2800" dirty="0">
              <a:solidFill>
                <a:srgbClr val="0033CC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539731" y="-15941"/>
            <a:ext cx="2343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33CC"/>
                </a:solidFill>
              </a:rPr>
              <a:t>なぜ？</a:t>
            </a:r>
            <a:r>
              <a:rPr lang="en-US" altLang="ja-JP" sz="2800" dirty="0" smtClean="0">
                <a:solidFill>
                  <a:srgbClr val="0033CC"/>
                </a:solidFill>
              </a:rPr>
              <a:t>3</a:t>
            </a:r>
            <a:r>
              <a:rPr lang="ja-JP" altLang="en-US" sz="2800" dirty="0" smtClean="0">
                <a:solidFill>
                  <a:srgbClr val="0033CC"/>
                </a:solidFill>
              </a:rPr>
              <a:t>回目</a:t>
            </a:r>
            <a:endParaRPr kumimoji="1" lang="ja-JP" altLang="en-US" sz="28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21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58" grpId="0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CDF4E8-9BEA-4054-88BA-28DD4CB947EC}" type="datetime1">
              <a:rPr lang="ja-JP" altLang="en-US" smtClean="0"/>
              <a:pPr>
                <a:defRPr/>
              </a:pPr>
              <a:t>2019/4/11</a:t>
            </a:fld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©Terumo Corporation</a:t>
            </a:r>
            <a:endParaRPr lang="en-US" altLang="ja-JP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8" y="908720"/>
            <a:ext cx="6212875" cy="4464496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6181597" y="900943"/>
            <a:ext cx="145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</a:rPr>
              <a:t>真の原因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606833" y="2204864"/>
            <a:ext cx="1584000" cy="324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775184" y="894745"/>
            <a:ext cx="948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B050"/>
                </a:solidFill>
              </a:rPr>
              <a:t>対策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6200787" y="2092985"/>
            <a:ext cx="2835709" cy="461665"/>
            <a:chOff x="6200787" y="2092985"/>
            <a:chExt cx="2835709" cy="461665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7247647" y="2092985"/>
              <a:ext cx="17888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 smtClean="0">
                  <a:solidFill>
                    <a:srgbClr val="00B050"/>
                  </a:solidFill>
                </a:rPr>
                <a:t>ﾊﾞｯﾃﾘｰ交換</a:t>
              </a:r>
              <a:endParaRPr kumimoji="1" lang="ja-JP" altLang="en-US" sz="2400" dirty="0">
                <a:solidFill>
                  <a:srgbClr val="00B050"/>
                </a:solidFill>
              </a:endParaRPr>
            </a:p>
          </p:txBody>
        </p:sp>
        <p:cxnSp>
          <p:nvCxnSpPr>
            <p:cNvPr id="10" name="直線矢印コネクタ 9"/>
            <p:cNvCxnSpPr/>
            <p:nvPr/>
          </p:nvCxnSpPr>
          <p:spPr>
            <a:xfrm>
              <a:off x="6200787" y="2364762"/>
              <a:ext cx="1089531" cy="0"/>
            </a:xfrm>
            <a:prstGeom prst="straightConnector1">
              <a:avLst/>
            </a:prstGeom>
            <a:ln w="22225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テキスト ボックス 11"/>
          <p:cNvSpPr txBox="1"/>
          <p:nvPr/>
        </p:nvSpPr>
        <p:spPr>
          <a:xfrm>
            <a:off x="4249134" y="6049284"/>
            <a:ext cx="4439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rgbClr val="FFC000"/>
                </a:solidFill>
              </a:rPr>
              <a:t>今後、原因となる可能性あるものは？</a:t>
            </a:r>
            <a:endParaRPr kumimoji="1" lang="en-US" altLang="ja-JP" sz="2000" b="1" dirty="0" smtClean="0">
              <a:solidFill>
                <a:srgbClr val="FFC000"/>
              </a:solidFill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4653194" y="3276940"/>
            <a:ext cx="974316" cy="2024268"/>
            <a:chOff x="4653194" y="3276940"/>
            <a:chExt cx="974316" cy="2024268"/>
          </a:xfrm>
        </p:grpSpPr>
        <p:sp>
          <p:nvSpPr>
            <p:cNvPr id="13" name="正方形/長方形 12"/>
            <p:cNvSpPr/>
            <p:nvPr/>
          </p:nvSpPr>
          <p:spPr>
            <a:xfrm>
              <a:off x="4653194" y="4982160"/>
              <a:ext cx="972000" cy="319048"/>
            </a:xfrm>
            <a:prstGeom prst="rect">
              <a:avLst/>
            </a:prstGeom>
            <a:noFill/>
            <a:ln w="317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4655510" y="3276940"/>
              <a:ext cx="972000" cy="319048"/>
            </a:xfrm>
            <a:prstGeom prst="rect">
              <a:avLst/>
            </a:prstGeom>
            <a:noFill/>
            <a:ln w="317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5625194" y="3366917"/>
            <a:ext cx="3098699" cy="1774768"/>
            <a:chOff x="5625194" y="3366917"/>
            <a:chExt cx="3098699" cy="1774768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7166662" y="3995446"/>
              <a:ext cx="15572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 smtClean="0">
                  <a:solidFill>
                    <a:srgbClr val="00B050"/>
                  </a:solidFill>
                </a:rPr>
                <a:t>ｶﾊﾞｰ装着</a:t>
              </a:r>
              <a:endParaRPr kumimoji="1" lang="ja-JP" altLang="en-US" sz="2400" dirty="0">
                <a:solidFill>
                  <a:srgbClr val="00B050"/>
                </a:solidFill>
              </a:endParaRPr>
            </a:p>
          </p:txBody>
        </p:sp>
        <p:cxnSp>
          <p:nvCxnSpPr>
            <p:cNvPr id="17" name="直線矢印コネクタ 16"/>
            <p:cNvCxnSpPr>
              <a:endCxn id="15" idx="1"/>
            </p:cNvCxnSpPr>
            <p:nvPr/>
          </p:nvCxnSpPr>
          <p:spPr>
            <a:xfrm>
              <a:off x="5625194" y="3366917"/>
              <a:ext cx="1541468" cy="859362"/>
            </a:xfrm>
            <a:prstGeom prst="straightConnector1">
              <a:avLst/>
            </a:prstGeom>
            <a:ln w="22225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矢印コネクタ 17"/>
            <p:cNvCxnSpPr>
              <a:endCxn id="15" idx="1"/>
            </p:cNvCxnSpPr>
            <p:nvPr/>
          </p:nvCxnSpPr>
          <p:spPr>
            <a:xfrm flipV="1">
              <a:off x="5635391" y="4226279"/>
              <a:ext cx="1531271" cy="915406"/>
            </a:xfrm>
            <a:prstGeom prst="straightConnector1">
              <a:avLst/>
            </a:prstGeom>
            <a:ln w="22225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正方形/長方形 20"/>
          <p:cNvSpPr/>
          <p:nvPr/>
        </p:nvSpPr>
        <p:spPr>
          <a:xfrm>
            <a:off x="4606833" y="1731244"/>
            <a:ext cx="1404000" cy="319048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" name="グループ化 26"/>
          <p:cNvGrpSpPr/>
          <p:nvPr/>
        </p:nvGrpSpPr>
        <p:grpSpPr>
          <a:xfrm>
            <a:off x="6037506" y="1588623"/>
            <a:ext cx="2686387" cy="461665"/>
            <a:chOff x="6037506" y="1588623"/>
            <a:chExt cx="2686387" cy="461665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7246938" y="1588623"/>
              <a:ext cx="14769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dirty="0" smtClean="0">
                  <a:solidFill>
                    <a:srgbClr val="00B050"/>
                  </a:solidFill>
                </a:rPr>
                <a:t>予備携帯</a:t>
              </a:r>
              <a:endParaRPr kumimoji="1" lang="ja-JP" altLang="en-US" sz="2400" dirty="0">
                <a:solidFill>
                  <a:srgbClr val="00B050"/>
                </a:solidFill>
              </a:endParaRPr>
            </a:p>
          </p:txBody>
        </p:sp>
        <p:cxnSp>
          <p:nvCxnSpPr>
            <p:cNvPr id="23" name="直線矢印コネクタ 22"/>
            <p:cNvCxnSpPr/>
            <p:nvPr/>
          </p:nvCxnSpPr>
          <p:spPr>
            <a:xfrm flipV="1">
              <a:off x="6037506" y="1859388"/>
              <a:ext cx="1188000" cy="0"/>
            </a:xfrm>
            <a:prstGeom prst="straightConnector1">
              <a:avLst/>
            </a:prstGeom>
            <a:ln w="22225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テキスト ボックス 25"/>
          <p:cNvSpPr txBox="1"/>
          <p:nvPr/>
        </p:nvSpPr>
        <p:spPr>
          <a:xfrm>
            <a:off x="54216" y="46604"/>
            <a:ext cx="5554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B050"/>
                </a:solidFill>
              </a:rPr>
              <a:t>なぜなぜを出し尽くした次は？</a:t>
            </a:r>
            <a:endParaRPr kumimoji="1" lang="ja-JP" altLang="en-US" sz="2800" dirty="0">
              <a:solidFill>
                <a:srgbClr val="00B050"/>
              </a:solidFill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1030572" y="5531114"/>
            <a:ext cx="4604819" cy="461665"/>
            <a:chOff x="1030572" y="5531114"/>
            <a:chExt cx="4604819" cy="461665"/>
          </a:xfrm>
        </p:grpSpPr>
        <p:cxnSp>
          <p:nvCxnSpPr>
            <p:cNvPr id="31" name="直線矢印コネクタ 30"/>
            <p:cNvCxnSpPr/>
            <p:nvPr/>
          </p:nvCxnSpPr>
          <p:spPr>
            <a:xfrm flipH="1">
              <a:off x="1030572" y="5589240"/>
              <a:ext cx="4604819" cy="0"/>
            </a:xfrm>
            <a:prstGeom prst="straightConnector1">
              <a:avLst/>
            </a:prstGeom>
            <a:ln w="31750">
              <a:solidFill>
                <a:srgbClr val="0000FF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テキスト ボックス 32"/>
            <p:cNvSpPr txBox="1"/>
            <p:nvPr/>
          </p:nvSpPr>
          <p:spPr>
            <a:xfrm>
              <a:off x="1671795" y="5531114"/>
              <a:ext cx="33223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solidFill>
                    <a:srgbClr val="0033CC"/>
                  </a:solidFill>
                </a:rPr>
                <a:t>逆に読んでチェックする</a:t>
              </a:r>
              <a:endParaRPr kumimoji="1" lang="ja-JP" altLang="en-US" sz="2400" dirty="0">
                <a:solidFill>
                  <a:srgbClr val="0033CC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76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12" grpId="0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CDF4E8-9BEA-4054-88BA-28DD4CB947EC}" type="datetime1">
              <a:rPr lang="ja-JP" altLang="en-US" smtClean="0"/>
              <a:pPr>
                <a:defRPr/>
              </a:pPr>
              <a:t>2019/4/11</a:t>
            </a:fld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©Terumo Corporation</a:t>
            </a:r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75380" y="2924944"/>
            <a:ext cx="43448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 smtClean="0"/>
              <a:t>実践してみよう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93545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CDF4E8-9BEA-4054-88BA-28DD4CB947EC}" type="datetime1">
              <a:rPr lang="ja-JP" altLang="en-US" smtClean="0"/>
              <a:pPr>
                <a:defRPr/>
              </a:pPr>
              <a:t>2019/4/11</a:t>
            </a:fld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©Terumo Corporation</a:t>
            </a:r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3144" y="4444444"/>
            <a:ext cx="1800200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/>
              <a:t>遅刻した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648" y="65133"/>
            <a:ext cx="89376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①乗物に乗って通勤している会社員が遅刻してしまいま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した。</a:t>
            </a:r>
            <a:r>
              <a:rPr kumimoji="1" lang="ja-JP" altLang="en-US" sz="2800" dirty="0" smtClean="0"/>
              <a:t>なぜ遅刻したか？　その理由を考えてください。</a:t>
            </a:r>
            <a:endParaRPr kumimoji="1"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考えられるだけ多く　（先ずは、個人個人で）</a:t>
            </a:r>
            <a:endParaRPr kumimoji="1" lang="en-US" altLang="ja-JP" sz="28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8300" y="1497066"/>
            <a:ext cx="8937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②チーム内で共有して、同じ項目で分類する</a:t>
            </a:r>
            <a:endParaRPr kumimoji="1" lang="en-US" altLang="ja-JP" sz="28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477" y="3794051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33CC"/>
                </a:solidFill>
              </a:rPr>
              <a:t>事象</a:t>
            </a:r>
            <a:endParaRPr kumimoji="1" lang="ja-JP" altLang="en-US" sz="3200" dirty="0">
              <a:solidFill>
                <a:srgbClr val="0033CC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339752" y="2746634"/>
            <a:ext cx="2343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33CC"/>
                </a:solidFill>
              </a:rPr>
              <a:t>なぜ？１回目</a:t>
            </a:r>
            <a:endParaRPr kumimoji="1" lang="ja-JP" altLang="en-US" sz="2800" dirty="0">
              <a:solidFill>
                <a:srgbClr val="0033CC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83768" y="3645024"/>
            <a:ext cx="1800200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73372" y="4748373"/>
            <a:ext cx="1800200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73372" y="5835969"/>
            <a:ext cx="1800200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83192" y="2732429"/>
            <a:ext cx="2205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33CC"/>
                </a:solidFill>
              </a:rPr>
              <a:t>なぜ？</a:t>
            </a:r>
            <a:r>
              <a:rPr lang="en-US" altLang="ja-JP" sz="2800" dirty="0" smtClean="0">
                <a:solidFill>
                  <a:srgbClr val="0033CC"/>
                </a:solidFill>
              </a:rPr>
              <a:t>2</a:t>
            </a:r>
            <a:r>
              <a:rPr lang="ja-JP" altLang="en-US" sz="2800" dirty="0" smtClean="0">
                <a:solidFill>
                  <a:srgbClr val="0033CC"/>
                </a:solidFill>
              </a:rPr>
              <a:t>回目</a:t>
            </a:r>
            <a:endParaRPr kumimoji="1" lang="ja-JP" altLang="en-US" sz="2800" dirty="0">
              <a:solidFill>
                <a:srgbClr val="0033CC"/>
              </a:solidFill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1937508" y="3937410"/>
            <a:ext cx="546261" cy="2227893"/>
            <a:chOff x="1485119" y="742639"/>
            <a:chExt cx="438135" cy="4894095"/>
          </a:xfrm>
        </p:grpSpPr>
        <p:cxnSp>
          <p:nvCxnSpPr>
            <p:cNvPr id="14" name="カギ線コネクタ 13"/>
            <p:cNvCxnSpPr/>
            <p:nvPr/>
          </p:nvCxnSpPr>
          <p:spPr>
            <a:xfrm rot="10800000">
              <a:off x="1910554" y="742639"/>
              <a:ext cx="12700" cy="4894095"/>
            </a:xfrm>
            <a:prstGeom prst="bentConnector3">
              <a:avLst>
                <a:gd name="adj1" fmla="val 1800000"/>
              </a:avLst>
            </a:prstGeom>
            <a:ln w="12700">
              <a:solidFill>
                <a:schemeClr val="tx1"/>
              </a:solidFill>
              <a:headEnd type="arrow" w="med" len="lg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>
              <a:endCxn id="10" idx="1"/>
            </p:cNvCxnSpPr>
            <p:nvPr/>
          </p:nvCxnSpPr>
          <p:spPr>
            <a:xfrm>
              <a:off x="1716694" y="3141056"/>
              <a:ext cx="198222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矢印コネクタ 15"/>
            <p:cNvCxnSpPr/>
            <p:nvPr/>
          </p:nvCxnSpPr>
          <p:spPr>
            <a:xfrm>
              <a:off x="1485119" y="2524111"/>
              <a:ext cx="23157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テキスト ボックス 18"/>
          <p:cNvSpPr txBox="1"/>
          <p:nvPr/>
        </p:nvSpPr>
        <p:spPr>
          <a:xfrm>
            <a:off x="5009381" y="3352635"/>
            <a:ext cx="1800200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ja-JP" altLang="en-US" sz="3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009381" y="4127340"/>
            <a:ext cx="1800200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ja-JP" altLang="en-US" sz="3200" dirty="0"/>
          </a:p>
        </p:txBody>
      </p:sp>
      <p:grpSp>
        <p:nvGrpSpPr>
          <p:cNvPr id="21" name="グループ化 20"/>
          <p:cNvGrpSpPr/>
          <p:nvPr/>
        </p:nvGrpSpPr>
        <p:grpSpPr>
          <a:xfrm>
            <a:off x="4273572" y="3599827"/>
            <a:ext cx="735809" cy="878634"/>
            <a:chOff x="5938722" y="1287008"/>
            <a:chExt cx="735809" cy="878634"/>
          </a:xfrm>
        </p:grpSpPr>
        <p:cxnSp>
          <p:nvCxnSpPr>
            <p:cNvPr id="22" name="カギ線コネクタ 21"/>
            <p:cNvCxnSpPr/>
            <p:nvPr/>
          </p:nvCxnSpPr>
          <p:spPr>
            <a:xfrm rot="10800000" flipH="1">
              <a:off x="6674530" y="1287008"/>
              <a:ext cx="1" cy="878634"/>
            </a:xfrm>
            <a:prstGeom prst="bentConnector3">
              <a:avLst>
                <a:gd name="adj1" fmla="val -22860000000"/>
              </a:avLst>
            </a:prstGeom>
            <a:ln w="12700">
              <a:solidFill>
                <a:schemeClr val="tx1"/>
              </a:solidFill>
              <a:headEnd type="arrow" w="med" len="lg"/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矢印コネクタ 22"/>
            <p:cNvCxnSpPr/>
            <p:nvPr/>
          </p:nvCxnSpPr>
          <p:spPr>
            <a:xfrm>
              <a:off x="5938722" y="1624591"/>
              <a:ext cx="513829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7007774" y="2732429"/>
            <a:ext cx="2164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33CC"/>
                </a:solidFill>
              </a:rPr>
              <a:t>なぜ？</a:t>
            </a:r>
            <a:r>
              <a:rPr lang="en-US" altLang="ja-JP" sz="2800" dirty="0" smtClean="0">
                <a:solidFill>
                  <a:srgbClr val="0033CC"/>
                </a:solidFill>
              </a:rPr>
              <a:t>3</a:t>
            </a:r>
            <a:r>
              <a:rPr lang="ja-JP" altLang="en-US" sz="2800" dirty="0" smtClean="0">
                <a:solidFill>
                  <a:srgbClr val="0033CC"/>
                </a:solidFill>
              </a:rPr>
              <a:t>回目</a:t>
            </a:r>
            <a:endParaRPr kumimoji="1" lang="ja-JP" altLang="en-US" sz="2800" dirty="0">
              <a:solidFill>
                <a:srgbClr val="0033CC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408090" y="5040760"/>
            <a:ext cx="10027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・・・</a:t>
            </a:r>
            <a:r>
              <a:rPr lang="ja-JP" altLang="en-US" dirty="0"/>
              <a:t>・・・</a:t>
            </a:r>
          </a:p>
          <a:p>
            <a:r>
              <a:rPr lang="ja-JP" altLang="en-US" dirty="0"/>
              <a:t>・・・・・・</a:t>
            </a:r>
          </a:p>
          <a:p>
            <a:r>
              <a:rPr lang="ja-JP" altLang="en-US" dirty="0"/>
              <a:t>・・・・・・</a:t>
            </a:r>
          </a:p>
          <a:p>
            <a:r>
              <a:rPr lang="ja-JP" altLang="en-US" dirty="0"/>
              <a:t>・・・・・・</a:t>
            </a:r>
          </a:p>
          <a:p>
            <a:r>
              <a:rPr lang="ja-JP" altLang="en-US" dirty="0"/>
              <a:t>・・・・・</a:t>
            </a:r>
            <a:r>
              <a:rPr lang="ja-JP" altLang="en-US" dirty="0" smtClean="0"/>
              <a:t>・</a:t>
            </a:r>
            <a:endParaRPr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588724" y="3564600"/>
            <a:ext cx="10027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・・・</a:t>
            </a:r>
            <a:r>
              <a:rPr lang="ja-JP" altLang="en-US" dirty="0"/>
              <a:t>・・・</a:t>
            </a:r>
          </a:p>
          <a:p>
            <a:r>
              <a:rPr lang="ja-JP" altLang="en-US" dirty="0"/>
              <a:t>・・・・・・</a:t>
            </a:r>
          </a:p>
          <a:p>
            <a:r>
              <a:rPr lang="ja-JP" altLang="en-US" dirty="0"/>
              <a:t>・・・・・・</a:t>
            </a:r>
          </a:p>
          <a:p>
            <a:r>
              <a:rPr lang="ja-JP" altLang="en-US" dirty="0"/>
              <a:t>・・・・・・</a:t>
            </a:r>
          </a:p>
          <a:p>
            <a:r>
              <a:rPr lang="ja-JP" altLang="en-US" dirty="0"/>
              <a:t>・・・・・</a:t>
            </a:r>
            <a:r>
              <a:rPr lang="ja-JP" altLang="en-US" dirty="0" smtClean="0"/>
              <a:t>・</a:t>
            </a:r>
            <a:endParaRPr lang="en-US" altLang="ja-JP" dirty="0" smtClean="0"/>
          </a:p>
          <a:p>
            <a:r>
              <a:rPr lang="ja-JP" altLang="en-US" dirty="0"/>
              <a:t>・・・・・・</a:t>
            </a:r>
          </a:p>
          <a:p>
            <a:r>
              <a:rPr lang="ja-JP" altLang="en-US" dirty="0"/>
              <a:t>・・・・・・</a:t>
            </a:r>
          </a:p>
          <a:p>
            <a:r>
              <a:rPr lang="ja-JP" altLang="en-US" dirty="0"/>
              <a:t>・・・・・・</a:t>
            </a:r>
          </a:p>
          <a:p>
            <a:r>
              <a:rPr lang="ja-JP" altLang="en-US" dirty="0"/>
              <a:t>・・・・・・</a:t>
            </a:r>
          </a:p>
          <a:p>
            <a:r>
              <a:rPr lang="ja-JP" altLang="en-US" dirty="0"/>
              <a:t>・・・・・</a:t>
            </a:r>
            <a:r>
              <a:rPr lang="ja-JP" altLang="en-US" dirty="0" smtClean="0"/>
              <a:t>・</a:t>
            </a:r>
            <a:endParaRPr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8301" y="2179791"/>
            <a:ext cx="8937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③以下のように並べる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379111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CDF4E8-9BEA-4054-88BA-28DD4CB947EC}" type="datetime1">
              <a:rPr lang="ja-JP" altLang="en-US" smtClean="0"/>
              <a:pPr>
                <a:defRPr/>
              </a:pPr>
              <a:t>2019/4/11</a:t>
            </a:fld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©Terumo Corporation</a:t>
            </a:r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88640"/>
            <a:ext cx="89376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④配布したマグネットプレートと自分たちのポストイットを</a:t>
            </a:r>
            <a:endParaRPr lang="en-US" altLang="ja-JP" sz="2800" dirty="0" smtClean="0"/>
          </a:p>
          <a:p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混ぜて、なぜなぜのツリーを完成する</a:t>
            </a:r>
            <a:endParaRPr kumimoji="1" lang="en-US" altLang="ja-JP" sz="2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504" y="1556792"/>
            <a:ext cx="89376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⑤チームで考えられる原因を１番～３番まで選び、その対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策を書く</a:t>
            </a:r>
            <a:endParaRPr kumimoji="1" lang="ja-JP" altLang="en-US" sz="2800" dirty="0" smtClean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5" y="2903662"/>
            <a:ext cx="6714038" cy="3477665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6588033" y="2920782"/>
            <a:ext cx="145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</a:rPr>
              <a:t>真の原因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181620" y="2914584"/>
            <a:ext cx="948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B050"/>
                </a:solidFill>
              </a:rPr>
              <a:t>対策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64163" y="4527590"/>
            <a:ext cx="1074787" cy="461665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①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52587" y="3790676"/>
            <a:ext cx="1074787" cy="461665"/>
          </a:xfrm>
          <a:prstGeom prst="rect">
            <a:avLst/>
          </a:prstGeom>
          <a:solidFill>
            <a:schemeClr val="bg1"/>
          </a:solidFill>
          <a:ln w="127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rgbClr val="FFC000"/>
                </a:solidFill>
              </a:rPr>
              <a:t>②</a:t>
            </a:r>
            <a:endParaRPr kumimoji="1" lang="ja-JP" altLang="en-US" sz="2400" dirty="0">
              <a:solidFill>
                <a:srgbClr val="FFC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364163" y="5724515"/>
            <a:ext cx="1074787" cy="461665"/>
          </a:xfrm>
          <a:prstGeom prst="rect">
            <a:avLst/>
          </a:prstGeom>
          <a:solidFill>
            <a:schemeClr val="bg1"/>
          </a:solidFill>
          <a:ln w="127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rgbClr val="FFC000"/>
                </a:solidFill>
              </a:rPr>
              <a:t>③</a:t>
            </a:r>
            <a:endParaRPr kumimoji="1" lang="ja-JP" altLang="en-US" sz="2400" dirty="0">
              <a:solidFill>
                <a:srgbClr val="FFC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970392" y="4521391"/>
            <a:ext cx="1074787" cy="461665"/>
          </a:xfrm>
          <a:prstGeom prst="rect">
            <a:avLst/>
          </a:prstGeom>
          <a:solidFill>
            <a:schemeClr val="bg1"/>
          </a:solidFill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rgbClr val="00B050"/>
                </a:solidFill>
              </a:rPr>
              <a:t>①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978179" y="3727612"/>
            <a:ext cx="1074787" cy="461665"/>
          </a:xfrm>
          <a:prstGeom prst="rect">
            <a:avLst/>
          </a:prstGeom>
          <a:solidFill>
            <a:schemeClr val="bg1"/>
          </a:solidFill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rgbClr val="00B050"/>
                </a:solidFill>
              </a:rPr>
              <a:t>②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70391" y="5724515"/>
            <a:ext cx="1074787" cy="461665"/>
          </a:xfrm>
          <a:prstGeom prst="rect">
            <a:avLst/>
          </a:prstGeom>
          <a:solidFill>
            <a:schemeClr val="bg1"/>
          </a:solidFill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rgbClr val="00B050"/>
                </a:solidFill>
              </a:rPr>
              <a:t>③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93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CDF4E8-9BEA-4054-88BA-28DD4CB947EC}" type="datetime1">
              <a:rPr lang="ja-JP" altLang="en-US" smtClean="0"/>
              <a:pPr>
                <a:defRPr/>
              </a:pPr>
              <a:t>2019/4/11</a:t>
            </a:fld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©Terumo Corporation</a:t>
            </a:r>
            <a:endParaRPr lang="en-US" altLang="ja-JP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8712968" cy="6264696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6378575" y="188640"/>
            <a:ext cx="15778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0033CC"/>
                </a:solidFill>
              </a:rPr>
              <a:t>解答例</a:t>
            </a:r>
            <a:endParaRPr kumimoji="1" lang="ja-JP" altLang="en-US" sz="32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6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CDF4E8-9BEA-4054-88BA-28DD4CB947EC}" type="datetime1">
              <a:rPr lang="ja-JP" altLang="en-US" smtClean="0"/>
              <a:pPr>
                <a:defRPr/>
              </a:pPr>
              <a:t>2019/4/11</a:t>
            </a:fld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©Terumo Corporation</a:t>
            </a:r>
            <a:endParaRPr lang="en-US" altLang="ja-JP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76672"/>
            <a:ext cx="8550258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55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社内用テンプレート">
  <a:themeElements>
    <a:clrScheme name="2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デザインの設定">
      <a:majorFont>
        <a:latin typeface="Arial"/>
        <a:ea typeface="HGｺﾞｼｯｸE"/>
        <a:cs typeface=""/>
      </a:majorFont>
      <a:minorFont>
        <a:latin typeface="Arial"/>
        <a:ea typeface="HG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企業ブランドマーク">
  <a:themeElements>
    <a:clrScheme name="1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</TotalTime>
  <Words>393</Words>
  <Application>Microsoft Office PowerPoint</Application>
  <PresentationFormat>画面に合わせる (4:3)</PresentationFormat>
  <Paragraphs>114</Paragraphs>
  <Slides>12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12</vt:i4>
      </vt:variant>
    </vt:vector>
  </HeadingPairs>
  <TitlesOfParts>
    <vt:vector size="24" baseType="lpstr">
      <vt:lpstr>HGPｺﾞｼｯｸE</vt:lpstr>
      <vt:lpstr>HGS創英ﾌﾟﾚｾﾞﾝｽEB</vt:lpstr>
      <vt:lpstr>HGｺﾞｼｯｸE</vt:lpstr>
      <vt:lpstr>HG丸ｺﾞｼｯｸM-PRO</vt:lpstr>
      <vt:lpstr>Meiryo UI</vt:lpstr>
      <vt:lpstr>ＭＳ Ｐゴシック</vt:lpstr>
      <vt:lpstr>ＭＳ ゴシック</vt:lpstr>
      <vt:lpstr>ヒラギノ角ゴ Pro W3</vt:lpstr>
      <vt:lpstr>Arial</vt:lpstr>
      <vt:lpstr>Wingdings</vt:lpstr>
      <vt:lpstr>社内用テンプレート</vt:lpstr>
      <vt:lpstr>企業ブランドマーク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問題解決能力　の　話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テンプレート 社内向け タイトル</dc:title>
  <dc:creator>terumo</dc:creator>
  <cp:lastModifiedBy>Ushizawa Norihiko</cp:lastModifiedBy>
  <cp:revision>111</cp:revision>
  <cp:lastPrinted>2014-08-06T05:18:56Z</cp:lastPrinted>
  <dcterms:created xsi:type="dcterms:W3CDTF">2011-06-28T08:28:46Z</dcterms:created>
  <dcterms:modified xsi:type="dcterms:W3CDTF">2019-04-11T03:00:28Z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0008005402000000000001024130</vt:lpwstr>
  </property>
</Properties>
</file>